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F237B1-D772-4DDB-B9F2-D121A68F0019}">
  <a:tblStyle styleId="{18F237B1-D772-4DDB-B9F2-D121A68F001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1edf7cbb7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61edf7cbb7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1edf7cbb7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61edf7cbb7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1edf7cbb7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61edf7cbb7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1edf7cbb7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61edf7cbb7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1edf7cbb7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61edf7cbb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1edf7cbb7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PyTorch:</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Explanation:</a:t>
            </a:r>
            <a:r>
              <a:rPr lang="en-US" sz="1100">
                <a:latin typeface="Arial"/>
                <a:ea typeface="Arial"/>
                <a:cs typeface="Arial"/>
                <a:sym typeface="Arial"/>
              </a:rPr>
              <a:t> In our project, PyTorch serves as the core framework for building and training the neural network responsible for converting text descriptions into dynamic videos. PyTorch's flexibility and ease of use make it an ideal choice for designing custom models, allowing us to have fine-grained control over the architecture and training process.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Gradio:</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Explanation:</a:t>
            </a:r>
            <a:r>
              <a:rPr lang="en-US" sz="1100">
                <a:latin typeface="Arial"/>
                <a:ea typeface="Arial"/>
                <a:cs typeface="Arial"/>
                <a:sym typeface="Arial"/>
              </a:rPr>
              <a:t> Gradio plays a crucial role in enhancing user interaction with our model. We use Gradio to create a web interface, simplifying the process of interacting with Text2Video-Zero. This interactive interface allows users to input text and visualize the dynamically generated videos, making the model more accessible and user-friendly.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OpenCV:</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Explanation:</a:t>
            </a:r>
            <a:r>
              <a:rPr lang="en-US" sz="1100">
                <a:latin typeface="Arial"/>
                <a:ea typeface="Arial"/>
                <a:cs typeface="Arial"/>
                <a:sym typeface="Arial"/>
              </a:rPr>
              <a:t> OpenCV is employed in our project for essential image and video processing tasks. It provides robust tools for handling visual data, ensuring that the model can effectively process and manipulate images as it converts text descriptions into dynamic video content. OpenCV contributes to the overall efficiency of the visual data processing pipeline.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Numpy:</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Explanation:</a:t>
            </a:r>
            <a:r>
              <a:rPr lang="en-US" sz="1100">
                <a:latin typeface="Arial"/>
                <a:ea typeface="Arial"/>
                <a:cs typeface="Arial"/>
                <a:sym typeface="Arial"/>
              </a:rPr>
              <a:t> Numpy is integral to our project for efficient numerical computations. It aids in handling large datasets and performing mathematical operations crucial for the machine learning tasks involved in Text2Video-Zero. Numpy's capabilities contribute to the model's ability to process and understand textual prompts efficiently.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Diffusers:</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Explanation:</a:t>
            </a:r>
            <a:r>
              <a:rPr lang="en-US" sz="1100">
                <a:latin typeface="Arial"/>
                <a:ea typeface="Arial"/>
                <a:cs typeface="Arial"/>
                <a:sym typeface="Arial"/>
              </a:rPr>
              <a:t> In the context of our project, Diffusers are specialized components dedicated to implementing and managing diffusion models. These models are central to the text-to-video conversion process in Text2Video-Zero. Diffusion models simulate how information spreads over time, capturing the dynamic transformation from textual input to video output.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Imageio:</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Explanation:</a:t>
            </a:r>
            <a:r>
              <a:rPr lang="en-US" sz="1100">
                <a:latin typeface="Arial"/>
                <a:ea typeface="Arial"/>
                <a:cs typeface="Arial"/>
                <a:sym typeface="Arial"/>
              </a:rPr>
              <a:t> Imageio is a key component in our project for reading and writing a variety of image and video formats. It plays a crucial role in handling the input and output of visual data during the text-to-video generation process. Imageio contributes to the generation of high-quality, time-consistent videos based on the model's predictions.</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88" name="Google Shape;188;g261edf7cbb7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1edf7cbb7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261edf7cbb7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1edf7cbb7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61edf7cbb7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21008d206_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621008d206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a9e98b26f_0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4a9e98b26f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a9e98b26f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4a9e98b26f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a9e98b26f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24a9e98b26f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1edf7cbb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1edf7cbb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Think about describing a story or an idea in words, and a computer turning those words into a video without being explicitly taught how. That's what we're working on—teaching computers to understand descriptions and create videos all on their own. It's like teaching them a new language that helps them make videos from scratch. This could be a big deal for things like making movies, educational videos, or even just expressing ideas in a fun way. We're using really smart computer programs that learn from examples to do this. Our goal is to make these videos look good and match what people say, without having to teach the computer by showing it lots of videos beforehand. Come see how we're pushing the boundaries of technology to make computers more creative!"</a:t>
            </a:r>
            <a:endParaRPr/>
          </a:p>
        </p:txBody>
      </p:sp>
      <p:sp>
        <p:nvSpPr>
          <p:cNvPr id="98" name="Google Shape;98;g261edf7cbb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21008d206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00">
                <a:latin typeface="Arial"/>
                <a:ea typeface="Arial"/>
                <a:cs typeface="Arial"/>
                <a:sym typeface="Arial"/>
              </a:rPr>
              <a:t>A key concept of our approach is to modify a pre-trained text-to-image model (</a:t>
            </a:r>
            <a:r>
              <a:rPr i="1" lang="en-US" sz="1000">
                <a:latin typeface="Arial"/>
                <a:ea typeface="Arial"/>
                <a:cs typeface="Arial"/>
                <a:sym typeface="Arial"/>
              </a:rPr>
              <a:t>e.g</a:t>
            </a:r>
            <a:r>
              <a:rPr lang="en-US" sz="1000">
                <a:latin typeface="Arial"/>
                <a:ea typeface="Arial"/>
                <a:cs typeface="Arial"/>
                <a:sym typeface="Arial"/>
              </a:rPr>
              <a:t>., Stable Diffusion), </a:t>
            </a:r>
            <a:r>
              <a:rPr lang="en-US" sz="1000">
                <a:latin typeface="Arial"/>
                <a:ea typeface="Arial"/>
                <a:cs typeface="Arial"/>
                <a:sym typeface="Arial"/>
              </a:rPr>
              <a:t>enriching</a:t>
            </a:r>
            <a:r>
              <a:rPr lang="en-US" sz="1000">
                <a:latin typeface="Arial"/>
                <a:ea typeface="Arial"/>
                <a:cs typeface="Arial"/>
                <a:sym typeface="Arial"/>
              </a:rPr>
              <a:t> it with temporally consistent generation. By </a:t>
            </a:r>
            <a:r>
              <a:rPr lang="en-US" sz="1000">
                <a:latin typeface="Arial"/>
                <a:ea typeface="Arial"/>
                <a:cs typeface="Arial"/>
                <a:sym typeface="Arial"/>
              </a:rPr>
              <a:t>building</a:t>
            </a:r>
            <a:r>
              <a:rPr lang="en-US" sz="1000">
                <a:latin typeface="Arial"/>
                <a:ea typeface="Arial"/>
                <a:cs typeface="Arial"/>
                <a:sym typeface="Arial"/>
              </a:rPr>
              <a:t> upon already trained text-to-image models, our method takes advantage of their excellent image generation </a:t>
            </a:r>
            <a:r>
              <a:rPr lang="en-US" sz="1000">
                <a:latin typeface="Arial"/>
                <a:ea typeface="Arial"/>
                <a:cs typeface="Arial"/>
                <a:sym typeface="Arial"/>
              </a:rPr>
              <a:t>quality</a:t>
            </a:r>
            <a:r>
              <a:rPr lang="en-US" sz="1000">
                <a:latin typeface="Arial"/>
                <a:ea typeface="Arial"/>
                <a:cs typeface="Arial"/>
                <a:sym typeface="Arial"/>
              </a:rPr>
              <a:t> and enhances their applicability to the video domain without performing additional training.  </a:t>
            </a:r>
            <a:endParaRPr sz="10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04" name="Google Shape;104;g2621008d206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1edf7cbb7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61edf7cbb7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61edf7cbb7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a9e98b26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00">
                <a:latin typeface="Arial"/>
                <a:ea typeface="Arial"/>
                <a:cs typeface="Arial"/>
                <a:sym typeface="Arial"/>
              </a:rPr>
              <a:t>Text-to-video synthesis is a relatively new research direction.</a:t>
            </a:r>
            <a:endParaRPr sz="10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00">
                <a:latin typeface="Arial"/>
                <a:ea typeface="Arial"/>
                <a:cs typeface="Arial"/>
                <a:sym typeface="Arial"/>
              </a:rPr>
              <a:t> Existing approaches try to leverage autoregressive transformers and diffusion processes for the generation. </a:t>
            </a:r>
            <a:endParaRPr sz="10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00">
                <a:latin typeface="Arial"/>
                <a:ea typeface="Arial"/>
                <a:cs typeface="Arial"/>
                <a:sym typeface="Arial"/>
              </a:rPr>
              <a:t>CogVideo extends the text-to-image model CogView 2 by tuning it using a multi-frame-rate hierarchical training strategy to better align text and video clips. </a:t>
            </a:r>
            <a:endParaRPr sz="10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00">
                <a:latin typeface="Arial"/>
                <a:ea typeface="Arial"/>
                <a:cs typeface="Arial"/>
                <a:sym typeface="Arial"/>
              </a:rPr>
              <a:t>Video Diffusion Models (VDM) naturally extend text-to-image diffusion models and train jointly on image and video data. Imagen Video constructs a cascade of video diffusion models and utilizes spatial and temporal super-resolution models to generate high-resolution time-consistent videos. </a:t>
            </a:r>
            <a:endParaRPr sz="10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00">
                <a:latin typeface="Arial"/>
                <a:ea typeface="Arial"/>
                <a:cs typeface="Arial"/>
                <a:sym typeface="Arial"/>
              </a:rPr>
              <a:t>Make-A-Video Builds upon a text-to-image synthesis model and leverages video data in an unsupervised manner. Gen-1 extends SD and proposes a structure and content-guided video editing method based on visual or textual descriptions of desired outputs. Tune-A-Video proposes a new task of one-shot video generation by extending and tuning SD on a single reference video.</a:t>
            </a:r>
            <a:endParaRPr sz="10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19" name="Google Shape;119;g24a9e98b26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1edf7cbb7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000">
                <a:latin typeface="Arial"/>
                <a:ea typeface="Arial"/>
                <a:cs typeface="Arial"/>
                <a:sym typeface="Arial"/>
              </a:rPr>
              <a:t>Unlike the methods mentioned above, our approach is completely training-free, does not require massive comput-ing power or dozens of GPUs, which makes the video generation process affordable for everyone. In this respect, Tune- a-Video comes closest to our work, as it reduces the necessary computations to tuning on only one video. How- ever, it still requires an optimization process and is heavily dependent on the reference video. </a:t>
            </a:r>
            <a:endParaRPr sz="1000">
              <a:latin typeface="Arial"/>
              <a:ea typeface="Arial"/>
              <a:cs typeface="Arial"/>
              <a:sym typeface="Arial"/>
            </a:endParaRPr>
          </a:p>
          <a:p>
            <a:pPr indent="0" lvl="0" marL="0" rtl="0" algn="l">
              <a:spcBef>
                <a:spcPts val="1200"/>
              </a:spcBef>
              <a:spcAft>
                <a:spcPts val="0"/>
              </a:spcAft>
              <a:buNone/>
            </a:pPr>
            <a:r>
              <a:t/>
            </a:r>
            <a:endParaRPr/>
          </a:p>
        </p:txBody>
      </p:sp>
      <p:sp>
        <p:nvSpPr>
          <p:cNvPr id="126" name="Google Shape;126;g261edf7cbb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1edf7cbb7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1edf7cbb7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261edf7cbb7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1edf7cbb7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261edf7cbb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524000" y="3602037"/>
            <a:ext cx="9144000" cy="165576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 name="Google Shape;17;p2"/>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rot="5400000">
            <a:off x="3920331" y="-1256505"/>
            <a:ext cx="4351339"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1"/>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2"/>
          <p:cNvSpPr txBox="1"/>
          <p:nvPr>
            <p:ph type="title"/>
          </p:nvPr>
        </p:nvSpPr>
        <p:spPr>
          <a:xfrm rot="5400000">
            <a:off x="7133432" y="1956596"/>
            <a:ext cx="5811839"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1799431" y="-596104"/>
            <a:ext cx="5811839"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3"/>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838200" y="1825625"/>
            <a:ext cx="10515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 name="Google Shape;33;p5"/>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 name="Google Shape;35;p5"/>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6"/>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831851" y="4589464"/>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6"/>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8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2" type="body"/>
          </p:nvPr>
        </p:nvSpPr>
        <p:spPr>
          <a:xfrm>
            <a:off x="6172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5183188" y="987426"/>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9"/>
          <p:cNvSpPr txBox="1"/>
          <p:nvPr>
            <p:ph idx="2" type="body"/>
          </p:nvPr>
        </p:nvSpPr>
        <p:spPr>
          <a:xfrm>
            <a:off x="839788" y="205740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9"/>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9"/>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p:nvPr>
            <p:ph idx="2" type="pic"/>
          </p:nvPr>
        </p:nvSpPr>
        <p:spPr>
          <a:xfrm>
            <a:off x="5183188" y="987426"/>
            <a:ext cx="6172200" cy="4873625"/>
          </a:xfrm>
          <a:prstGeom prst="rect">
            <a:avLst/>
          </a:prstGeom>
          <a:noFill/>
          <a:ln>
            <a:noFill/>
          </a:ln>
        </p:spPr>
      </p:sp>
      <p:sp>
        <p:nvSpPr>
          <p:cNvPr id="67" name="Google Shape;67;p10"/>
          <p:cNvSpPr txBox="1"/>
          <p:nvPr>
            <p:ph idx="1" type="body"/>
          </p:nvPr>
        </p:nvSpPr>
        <p:spPr>
          <a:xfrm>
            <a:off x="839788" y="205740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10"/>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1" type="ftr"/>
          </p:nvPr>
        </p:nvSpPr>
        <p:spPr>
          <a:xfrm>
            <a:off x="4038600" y="6356351"/>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2" type="sldNum"/>
          </p:nvPr>
        </p:nvSpPr>
        <p:spPr>
          <a:xfrm>
            <a:off x="8610600" y="6356351"/>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 name="Google Shape;12;p1"/>
          <p:cNvPicPr preferRelativeResize="0"/>
          <p:nvPr/>
        </p:nvPicPr>
        <p:blipFill rotWithShape="1">
          <a:blip r:embed="rId1">
            <a:alphaModFix/>
          </a:blip>
          <a:srcRect b="0" l="0" r="0" t="0"/>
          <a:stretch/>
        </p:blipFill>
        <p:spPr>
          <a:xfrm>
            <a:off x="0" y="5943600"/>
            <a:ext cx="12192000" cy="914400"/>
          </a:xfrm>
          <a:prstGeom prst="rect">
            <a:avLst/>
          </a:prstGeom>
          <a:noFill/>
          <a:ln>
            <a:noFill/>
          </a:ln>
        </p:spPr>
      </p:pic>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Calibri"/>
                <a:ea typeface="Calibri"/>
                <a:cs typeface="Calibri"/>
                <a:sym typeface="Calibri"/>
              </a:defRPr>
            </a:lvl1pPr>
            <a:lvl2pPr lvl="1" algn="r">
              <a:buNone/>
              <a:defRPr sz="1300">
                <a:solidFill>
                  <a:schemeClr val="dk1"/>
                </a:solidFill>
                <a:latin typeface="Calibri"/>
                <a:ea typeface="Calibri"/>
                <a:cs typeface="Calibri"/>
                <a:sym typeface="Calibri"/>
              </a:defRPr>
            </a:lvl2pPr>
            <a:lvl3pPr lvl="2" algn="r">
              <a:buNone/>
              <a:defRPr sz="1300">
                <a:solidFill>
                  <a:schemeClr val="dk1"/>
                </a:solidFill>
                <a:latin typeface="Calibri"/>
                <a:ea typeface="Calibri"/>
                <a:cs typeface="Calibri"/>
                <a:sym typeface="Calibri"/>
              </a:defRPr>
            </a:lvl3pPr>
            <a:lvl4pPr lvl="3" algn="r">
              <a:buNone/>
              <a:defRPr sz="1300">
                <a:solidFill>
                  <a:schemeClr val="dk1"/>
                </a:solidFill>
                <a:latin typeface="Calibri"/>
                <a:ea typeface="Calibri"/>
                <a:cs typeface="Calibri"/>
                <a:sym typeface="Calibri"/>
              </a:defRPr>
            </a:lvl4pPr>
            <a:lvl5pPr lvl="4" algn="r">
              <a:buNone/>
              <a:defRPr sz="1300">
                <a:solidFill>
                  <a:schemeClr val="dk1"/>
                </a:solidFill>
                <a:latin typeface="Calibri"/>
                <a:ea typeface="Calibri"/>
                <a:cs typeface="Calibri"/>
                <a:sym typeface="Calibri"/>
              </a:defRPr>
            </a:lvl5pPr>
            <a:lvl6pPr lvl="5" algn="r">
              <a:buNone/>
              <a:defRPr sz="1300">
                <a:solidFill>
                  <a:schemeClr val="dk1"/>
                </a:solidFill>
                <a:latin typeface="Calibri"/>
                <a:ea typeface="Calibri"/>
                <a:cs typeface="Calibri"/>
                <a:sym typeface="Calibri"/>
              </a:defRPr>
            </a:lvl6pPr>
            <a:lvl7pPr lvl="6" algn="r">
              <a:buNone/>
              <a:defRPr sz="1300">
                <a:solidFill>
                  <a:schemeClr val="dk1"/>
                </a:solidFill>
                <a:latin typeface="Calibri"/>
                <a:ea typeface="Calibri"/>
                <a:cs typeface="Calibri"/>
                <a:sym typeface="Calibri"/>
              </a:defRPr>
            </a:lvl7pPr>
            <a:lvl8pPr lvl="7" algn="r">
              <a:buNone/>
              <a:defRPr sz="1300">
                <a:solidFill>
                  <a:schemeClr val="dk1"/>
                </a:solidFill>
                <a:latin typeface="Calibri"/>
                <a:ea typeface="Calibri"/>
                <a:cs typeface="Calibri"/>
                <a:sym typeface="Calibri"/>
              </a:defRPr>
            </a:lvl8pPr>
            <a:lvl9pPr lvl="8" algn="r">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nvSpPr>
        <p:spPr>
          <a:xfrm>
            <a:off x="443200" y="359875"/>
            <a:ext cx="11366700" cy="1348800"/>
          </a:xfrm>
          <a:prstGeom prst="rect">
            <a:avLst/>
          </a:prstGeom>
          <a:solidFill>
            <a:srgbClr val="FBCE1D"/>
          </a:solid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US" sz="5000">
                <a:solidFill>
                  <a:schemeClr val="lt1"/>
                </a:solidFill>
                <a:latin typeface="Times New Roman"/>
                <a:ea typeface="Times New Roman"/>
                <a:cs typeface="Times New Roman"/>
                <a:sym typeface="Times New Roman"/>
              </a:rPr>
              <a:t>Zero-Shot Video Generation</a:t>
            </a:r>
            <a:endParaRPr b="1" sz="5000">
              <a:solidFill>
                <a:schemeClr val="lt1"/>
              </a:solidFill>
              <a:latin typeface="Times New Roman"/>
              <a:ea typeface="Times New Roman"/>
              <a:cs typeface="Times New Roman"/>
              <a:sym typeface="Times New Roman"/>
            </a:endParaRPr>
          </a:p>
        </p:txBody>
      </p:sp>
      <p:sp>
        <p:nvSpPr>
          <p:cNvPr id="88" name="Google Shape;88;p13"/>
          <p:cNvSpPr txBox="1"/>
          <p:nvPr/>
        </p:nvSpPr>
        <p:spPr>
          <a:xfrm>
            <a:off x="1835700" y="1708675"/>
            <a:ext cx="8520600" cy="439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2500">
                <a:solidFill>
                  <a:srgbClr val="00008B"/>
                </a:solidFill>
                <a:latin typeface="Times New Roman"/>
                <a:ea typeface="Times New Roman"/>
                <a:cs typeface="Times New Roman"/>
                <a:sym typeface="Times New Roman"/>
              </a:rPr>
              <a:t>Team Members: </a:t>
            </a:r>
            <a:endParaRPr b="1" sz="2500">
              <a:solidFill>
                <a:srgbClr val="00008B"/>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US" sz="2500">
                <a:solidFill>
                  <a:srgbClr val="00008B"/>
                </a:solidFill>
                <a:latin typeface="Times New Roman"/>
                <a:ea typeface="Times New Roman"/>
                <a:cs typeface="Times New Roman"/>
                <a:sym typeface="Times New Roman"/>
              </a:rPr>
              <a:t>Amey Mahendra Thakur, </a:t>
            </a:r>
            <a:endParaRPr b="1" sz="2500">
              <a:solidFill>
                <a:srgbClr val="00008B"/>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US" sz="2500">
                <a:solidFill>
                  <a:srgbClr val="00008B"/>
                </a:solidFill>
                <a:latin typeface="Times New Roman"/>
                <a:ea typeface="Times New Roman"/>
                <a:cs typeface="Times New Roman"/>
                <a:sym typeface="Times New Roman"/>
              </a:rPr>
              <a:t>Jithin Gijo Varghese, </a:t>
            </a:r>
            <a:endParaRPr b="1" sz="2500">
              <a:solidFill>
                <a:srgbClr val="00008B"/>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US" sz="2500">
                <a:solidFill>
                  <a:srgbClr val="00008B"/>
                </a:solidFill>
                <a:latin typeface="Times New Roman"/>
                <a:ea typeface="Times New Roman"/>
                <a:cs typeface="Times New Roman"/>
                <a:sym typeface="Times New Roman"/>
              </a:rPr>
              <a:t>Ritika Agarwal</a:t>
            </a:r>
            <a:endParaRPr b="1" sz="2500">
              <a:solidFill>
                <a:srgbClr val="00008B"/>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2500">
              <a:solidFill>
                <a:srgbClr val="00008B"/>
              </a:solidFill>
              <a:latin typeface="Times New Roman"/>
              <a:ea typeface="Times New Roman"/>
              <a:cs typeface="Times New Roman"/>
              <a:sym typeface="Times New Roman"/>
            </a:endParaRPr>
          </a:p>
          <a:p>
            <a:pPr indent="0" lvl="0" marL="0" rtl="0" algn="ctr">
              <a:spcBef>
                <a:spcPts val="0"/>
              </a:spcBef>
              <a:spcAft>
                <a:spcPts val="0"/>
              </a:spcAft>
              <a:buNone/>
            </a:pPr>
            <a:r>
              <a:rPr b="1" lang="en-US" sz="2500">
                <a:solidFill>
                  <a:srgbClr val="00008B"/>
                </a:solidFill>
                <a:latin typeface="Times New Roman"/>
                <a:ea typeface="Times New Roman"/>
                <a:cs typeface="Times New Roman"/>
                <a:sym typeface="Times New Roman"/>
              </a:rPr>
              <a:t>Instructor: Dr. Yasser Alginahi</a:t>
            </a:r>
            <a:endParaRPr b="1" sz="2500">
              <a:solidFill>
                <a:srgbClr val="00008B"/>
              </a:solidFill>
              <a:latin typeface="Times New Roman"/>
              <a:ea typeface="Times New Roman"/>
              <a:cs typeface="Times New Roman"/>
              <a:sym typeface="Times New Roman"/>
            </a:endParaRPr>
          </a:p>
          <a:p>
            <a:pPr indent="0" lvl="0" marL="0" rtl="0" algn="ctr">
              <a:spcBef>
                <a:spcPts val="0"/>
              </a:spcBef>
              <a:spcAft>
                <a:spcPts val="0"/>
              </a:spcAft>
              <a:buNone/>
            </a:pPr>
            <a:r>
              <a:rPr b="1" lang="en-US" sz="2500">
                <a:solidFill>
                  <a:srgbClr val="00008B"/>
                </a:solidFill>
                <a:latin typeface="Times New Roman"/>
                <a:ea typeface="Times New Roman"/>
                <a:cs typeface="Times New Roman"/>
                <a:sym typeface="Times New Roman"/>
              </a:rPr>
              <a:t> </a:t>
            </a:r>
            <a:endParaRPr b="1" sz="2500">
              <a:solidFill>
                <a:srgbClr val="00008B"/>
              </a:solidFill>
              <a:latin typeface="Times New Roman"/>
              <a:ea typeface="Times New Roman"/>
              <a:cs typeface="Times New Roman"/>
              <a:sym typeface="Times New Roman"/>
            </a:endParaRPr>
          </a:p>
          <a:p>
            <a:pPr indent="0" lvl="0" marL="0" rtl="0" algn="ctr">
              <a:spcBef>
                <a:spcPts val="0"/>
              </a:spcBef>
              <a:spcAft>
                <a:spcPts val="0"/>
              </a:spcAft>
              <a:buNone/>
            </a:pPr>
            <a:r>
              <a:rPr b="1" lang="en-US" sz="2500">
                <a:solidFill>
                  <a:srgbClr val="00008B"/>
                </a:solidFill>
                <a:latin typeface="Times New Roman"/>
                <a:ea typeface="Times New Roman"/>
                <a:cs typeface="Times New Roman"/>
                <a:sym typeface="Times New Roman"/>
              </a:rPr>
              <a:t>Date: November 22, 2023</a:t>
            </a:r>
            <a:endParaRPr b="1" sz="2500">
              <a:solidFill>
                <a:srgbClr val="00008B"/>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2500">
              <a:solidFill>
                <a:srgbClr val="00008B"/>
              </a:solidFill>
              <a:latin typeface="Times New Roman"/>
              <a:ea typeface="Times New Roman"/>
              <a:cs typeface="Times New Roman"/>
              <a:sym typeface="Times New Roman"/>
            </a:endParaRPr>
          </a:p>
          <a:p>
            <a:pPr indent="0" lvl="0" marL="0" rtl="0" algn="ctr">
              <a:spcBef>
                <a:spcPts val="0"/>
              </a:spcBef>
              <a:spcAft>
                <a:spcPts val="0"/>
              </a:spcAft>
              <a:buNone/>
            </a:pPr>
            <a:r>
              <a:rPr b="1" lang="en-US" sz="2500">
                <a:solidFill>
                  <a:srgbClr val="00008B"/>
                </a:solidFill>
                <a:latin typeface="Times New Roman"/>
                <a:ea typeface="Times New Roman"/>
                <a:cs typeface="Times New Roman"/>
                <a:sym typeface="Times New Roman"/>
              </a:rPr>
              <a:t>University of Windsor</a:t>
            </a:r>
            <a:endParaRPr b="1" sz="2500">
              <a:solidFill>
                <a:srgbClr val="00008B"/>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idx="12" type="sldNum"/>
          </p:nvPr>
        </p:nvSpPr>
        <p:spPr>
          <a:xfrm>
            <a:off x="152400" y="6260825"/>
            <a:ext cx="5373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153" name="Google Shape;153;p22"/>
          <p:cNvSpPr txBox="1"/>
          <p:nvPr/>
        </p:nvSpPr>
        <p:spPr>
          <a:xfrm>
            <a:off x="1977150" y="2955800"/>
            <a:ext cx="8237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solidFill>
                  <a:srgbClr val="00008B"/>
                </a:solidFill>
                <a:latin typeface="Times New Roman"/>
                <a:ea typeface="Times New Roman"/>
                <a:cs typeface="Times New Roman"/>
                <a:sym typeface="Times New Roman"/>
              </a:rPr>
              <a:t>MODEL DESCRIPTION</a:t>
            </a:r>
            <a:endParaRPr b="1" sz="5000">
              <a:solidFill>
                <a:srgbClr val="00008B"/>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Zero-Shot Video Generation: An Overview</a:t>
            </a:r>
            <a:endParaRPr b="1" sz="4000">
              <a:solidFill>
                <a:srgbClr val="FFFFFF"/>
              </a:solidFill>
              <a:latin typeface="Times New Roman"/>
              <a:ea typeface="Times New Roman"/>
              <a:cs typeface="Times New Roman"/>
              <a:sym typeface="Times New Roman"/>
            </a:endParaRPr>
          </a:p>
        </p:txBody>
      </p:sp>
      <p:sp>
        <p:nvSpPr>
          <p:cNvPr id="159" name="Google Shape;159;p23"/>
          <p:cNvSpPr txBox="1"/>
          <p:nvPr>
            <p:ph idx="12" type="sldNum"/>
          </p:nvPr>
        </p:nvSpPr>
        <p:spPr>
          <a:xfrm>
            <a:off x="152400" y="6260825"/>
            <a:ext cx="5715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160" name="Google Shape;160;p23"/>
          <p:cNvSpPr txBox="1"/>
          <p:nvPr/>
        </p:nvSpPr>
        <p:spPr>
          <a:xfrm>
            <a:off x="279375" y="967750"/>
            <a:ext cx="11633100" cy="2662500"/>
          </a:xfrm>
          <a:prstGeom prst="rect">
            <a:avLst/>
          </a:prstGeom>
          <a:noFill/>
          <a:ln>
            <a:noFill/>
          </a:ln>
        </p:spPr>
        <p:txBody>
          <a:bodyPr anchorCtr="0" anchor="ctr" bIns="91425" lIns="91425" spcFirstLastPara="1" rIns="91425" wrap="square" tIns="91425">
            <a:noAutofit/>
          </a:bodyPr>
          <a:lstStyle/>
          <a:p>
            <a:pPr indent="-381000" lvl="0" marL="457200" rtl="0" algn="just">
              <a:lnSpc>
                <a:spcPct val="150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Web-Based AI Application:</a:t>
            </a:r>
            <a:r>
              <a:rPr lang="en-US" sz="2400">
                <a:solidFill>
                  <a:srgbClr val="00008B"/>
                </a:solidFill>
                <a:latin typeface="Times New Roman"/>
                <a:ea typeface="Times New Roman"/>
                <a:cs typeface="Times New Roman"/>
                <a:sym typeface="Times New Roman"/>
              </a:rPr>
              <a:t> Facilitating text-to-video creation via a web interface.</a:t>
            </a:r>
            <a:endParaRPr sz="2400">
              <a:solidFill>
                <a:srgbClr val="00008B"/>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Text-to-Image Model Integration: </a:t>
            </a:r>
            <a:r>
              <a:rPr lang="en-US" sz="2400">
                <a:solidFill>
                  <a:srgbClr val="00008B"/>
                </a:solidFill>
                <a:latin typeface="Times New Roman"/>
                <a:ea typeface="Times New Roman"/>
                <a:cs typeface="Times New Roman"/>
                <a:sym typeface="Times New Roman"/>
              </a:rPr>
              <a:t>Utilizing diffusion models for video synthesis.</a:t>
            </a:r>
            <a:endParaRPr sz="2400">
              <a:solidFill>
                <a:srgbClr val="00008B"/>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Structured Implementation:</a:t>
            </a:r>
            <a:r>
              <a:rPr lang="en-US" sz="2400">
                <a:solidFill>
                  <a:srgbClr val="00008B"/>
                </a:solidFill>
                <a:latin typeface="Times New Roman"/>
                <a:ea typeface="Times New Roman"/>
                <a:cs typeface="Times New Roman"/>
                <a:sym typeface="Times New Roman"/>
              </a:rPr>
              <a:t> Organized through app.py, model.py, app_text_to_video.py.</a:t>
            </a:r>
            <a:endParaRPr sz="2400">
              <a:solidFill>
                <a:srgbClr val="00008B"/>
              </a:solidFill>
              <a:latin typeface="Times New Roman"/>
              <a:ea typeface="Times New Roman"/>
              <a:cs typeface="Times New Roman"/>
              <a:sym typeface="Times New Roman"/>
            </a:endParaRPr>
          </a:p>
        </p:txBody>
      </p:sp>
      <p:pic>
        <p:nvPicPr>
          <p:cNvPr id="161" name="Google Shape;161;p23"/>
          <p:cNvPicPr preferRelativeResize="0"/>
          <p:nvPr/>
        </p:nvPicPr>
        <p:blipFill>
          <a:blip r:embed="rId3">
            <a:alphaModFix/>
          </a:blip>
          <a:stretch>
            <a:fillRect/>
          </a:stretch>
        </p:blipFill>
        <p:spPr>
          <a:xfrm>
            <a:off x="1301988" y="3726650"/>
            <a:ext cx="9588024" cy="2008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Diving into the Model Training</a:t>
            </a:r>
            <a:endParaRPr b="1" sz="4000">
              <a:solidFill>
                <a:srgbClr val="FFFFFF"/>
              </a:solidFill>
              <a:latin typeface="Times New Roman"/>
              <a:ea typeface="Times New Roman"/>
              <a:cs typeface="Times New Roman"/>
              <a:sym typeface="Times New Roman"/>
            </a:endParaRPr>
          </a:p>
        </p:txBody>
      </p:sp>
      <p:sp>
        <p:nvSpPr>
          <p:cNvPr id="167" name="Google Shape;167;p24"/>
          <p:cNvSpPr txBox="1"/>
          <p:nvPr>
            <p:ph idx="12" type="sldNum"/>
          </p:nvPr>
        </p:nvSpPr>
        <p:spPr>
          <a:xfrm>
            <a:off x="152400" y="6260825"/>
            <a:ext cx="4914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pic>
        <p:nvPicPr>
          <p:cNvPr id="168" name="Google Shape;168;p24"/>
          <p:cNvPicPr preferRelativeResize="0"/>
          <p:nvPr/>
        </p:nvPicPr>
        <p:blipFill>
          <a:blip r:embed="rId3">
            <a:alphaModFix/>
          </a:blip>
          <a:stretch>
            <a:fillRect/>
          </a:stretch>
        </p:blipFill>
        <p:spPr>
          <a:xfrm>
            <a:off x="152400" y="1102325"/>
            <a:ext cx="11887199" cy="3981002"/>
          </a:xfrm>
          <a:prstGeom prst="rect">
            <a:avLst/>
          </a:prstGeom>
          <a:noFill/>
          <a:ln>
            <a:noFill/>
          </a:ln>
        </p:spPr>
      </p:pic>
      <p:sp>
        <p:nvSpPr>
          <p:cNvPr id="169" name="Google Shape;169;p24"/>
          <p:cNvSpPr txBox="1"/>
          <p:nvPr/>
        </p:nvSpPr>
        <p:spPr>
          <a:xfrm>
            <a:off x="279450" y="5023975"/>
            <a:ext cx="11633100" cy="100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500">
                <a:solidFill>
                  <a:srgbClr val="00008B"/>
                </a:solidFill>
                <a:latin typeface="Times New Roman"/>
                <a:ea typeface="Times New Roman"/>
                <a:cs typeface="Times New Roman"/>
                <a:sym typeface="Times New Roman"/>
              </a:rPr>
              <a:t>Limitation of No motion prior &amp; generates similar looking frames</a:t>
            </a:r>
            <a:endParaRPr sz="2500">
              <a:solidFill>
                <a:srgbClr val="00008B"/>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US" sz="2500">
                <a:solidFill>
                  <a:srgbClr val="00008B"/>
                </a:solidFill>
                <a:latin typeface="Times New Roman"/>
                <a:ea typeface="Times New Roman"/>
                <a:cs typeface="Times New Roman"/>
                <a:sym typeface="Times New Roman"/>
              </a:rPr>
              <a:t>Learns motion dynamics with very little data i.e. 8-16 videos</a:t>
            </a:r>
            <a:endParaRPr sz="2500">
              <a:solidFill>
                <a:srgbClr val="00008B"/>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Converting Words into Visual Narratives</a:t>
            </a:r>
            <a:endParaRPr b="1" sz="4000">
              <a:solidFill>
                <a:srgbClr val="FFFFFF"/>
              </a:solidFill>
              <a:latin typeface="Times New Roman"/>
              <a:ea typeface="Times New Roman"/>
              <a:cs typeface="Times New Roman"/>
              <a:sym typeface="Times New Roman"/>
            </a:endParaRPr>
          </a:p>
        </p:txBody>
      </p:sp>
      <p:sp>
        <p:nvSpPr>
          <p:cNvPr id="175" name="Google Shape;175;p25"/>
          <p:cNvSpPr txBox="1"/>
          <p:nvPr>
            <p:ph idx="12" type="sldNum"/>
          </p:nvPr>
        </p:nvSpPr>
        <p:spPr>
          <a:xfrm>
            <a:off x="152400" y="6260825"/>
            <a:ext cx="7659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176" name="Google Shape;176;p25"/>
          <p:cNvSpPr txBox="1"/>
          <p:nvPr/>
        </p:nvSpPr>
        <p:spPr>
          <a:xfrm>
            <a:off x="279450" y="3057050"/>
            <a:ext cx="11633100" cy="2513100"/>
          </a:xfrm>
          <a:prstGeom prst="rect">
            <a:avLst/>
          </a:prstGeom>
          <a:noFill/>
          <a:ln>
            <a:noFill/>
          </a:ln>
        </p:spPr>
        <p:txBody>
          <a:bodyPr anchorCtr="0" anchor="ctr" bIns="91425" lIns="91425" spcFirstLastPara="1" rIns="91425" wrap="square" tIns="91425">
            <a:noAutofit/>
          </a:bodyPr>
          <a:lstStyle/>
          <a:p>
            <a:pPr indent="-387350" lvl="0" marL="457200" rtl="0" algn="just">
              <a:lnSpc>
                <a:spcPct val="150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Textual Input Processing:</a:t>
            </a:r>
            <a:r>
              <a:rPr lang="en-US" sz="2500">
                <a:solidFill>
                  <a:srgbClr val="00008B"/>
                </a:solidFill>
                <a:latin typeface="Times New Roman"/>
                <a:ea typeface="Times New Roman"/>
                <a:cs typeface="Times New Roman"/>
                <a:sym typeface="Times New Roman"/>
              </a:rPr>
              <a:t> How the system interprets and processes text.</a:t>
            </a:r>
            <a:endParaRPr sz="2500">
              <a:solidFill>
                <a:srgbClr val="00008B"/>
              </a:solidFill>
              <a:latin typeface="Times New Roman"/>
              <a:ea typeface="Times New Roman"/>
              <a:cs typeface="Times New Roman"/>
              <a:sym typeface="Times New Roman"/>
            </a:endParaRPr>
          </a:p>
          <a:p>
            <a:pPr indent="-387350" lvl="0" marL="457200" rtl="0" algn="just">
              <a:lnSpc>
                <a:spcPct val="150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Diffusion Model Integration:</a:t>
            </a:r>
            <a:r>
              <a:rPr lang="en-US" sz="2500">
                <a:solidFill>
                  <a:srgbClr val="00008B"/>
                </a:solidFill>
                <a:latin typeface="Times New Roman"/>
                <a:ea typeface="Times New Roman"/>
                <a:cs typeface="Times New Roman"/>
                <a:sym typeface="Times New Roman"/>
              </a:rPr>
              <a:t> Utilizing </a:t>
            </a:r>
            <a:r>
              <a:rPr lang="en-US" sz="2500">
                <a:solidFill>
                  <a:srgbClr val="00008B"/>
                </a:solidFill>
                <a:latin typeface="Times New Roman"/>
                <a:ea typeface="Times New Roman"/>
                <a:cs typeface="Times New Roman"/>
                <a:sym typeface="Times New Roman"/>
              </a:rPr>
              <a:t>Text-to-Image Diffusion Models</a:t>
            </a:r>
            <a:r>
              <a:rPr lang="en-US" sz="2500">
                <a:solidFill>
                  <a:srgbClr val="00008B"/>
                </a:solidFill>
                <a:latin typeface="Times New Roman"/>
                <a:ea typeface="Times New Roman"/>
                <a:cs typeface="Times New Roman"/>
                <a:sym typeface="Times New Roman"/>
              </a:rPr>
              <a:t> for video synthesis.</a:t>
            </a:r>
            <a:endParaRPr sz="2500">
              <a:solidFill>
                <a:srgbClr val="00008B"/>
              </a:solidFill>
              <a:latin typeface="Times New Roman"/>
              <a:ea typeface="Times New Roman"/>
              <a:cs typeface="Times New Roman"/>
              <a:sym typeface="Times New Roman"/>
            </a:endParaRPr>
          </a:p>
          <a:p>
            <a:pPr indent="-387350" lvl="0" marL="457200" rtl="0" algn="just">
              <a:lnSpc>
                <a:spcPct val="150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Visual Output Creation: </a:t>
            </a:r>
            <a:r>
              <a:rPr lang="en-US" sz="2500">
                <a:solidFill>
                  <a:srgbClr val="00008B"/>
                </a:solidFill>
                <a:latin typeface="Times New Roman"/>
                <a:ea typeface="Times New Roman"/>
                <a:cs typeface="Times New Roman"/>
                <a:sym typeface="Times New Roman"/>
              </a:rPr>
              <a:t>Transforming text into coherent video sequences.</a:t>
            </a:r>
            <a:endParaRPr sz="2500">
              <a:solidFill>
                <a:srgbClr val="00008B"/>
              </a:solidFill>
              <a:latin typeface="Times New Roman"/>
              <a:ea typeface="Times New Roman"/>
              <a:cs typeface="Times New Roman"/>
              <a:sym typeface="Times New Roman"/>
            </a:endParaRPr>
          </a:p>
        </p:txBody>
      </p:sp>
      <p:pic>
        <p:nvPicPr>
          <p:cNvPr id="177" name="Google Shape;177;p25"/>
          <p:cNvPicPr preferRelativeResize="0"/>
          <p:nvPr/>
        </p:nvPicPr>
        <p:blipFill>
          <a:blip r:embed="rId3">
            <a:alphaModFix/>
          </a:blip>
          <a:stretch>
            <a:fillRect/>
          </a:stretch>
        </p:blipFill>
        <p:spPr>
          <a:xfrm>
            <a:off x="0" y="1011200"/>
            <a:ext cx="12192002" cy="1990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Text to Video Generation: Features</a:t>
            </a:r>
            <a:endParaRPr b="1" sz="4000">
              <a:solidFill>
                <a:srgbClr val="FFFFFF"/>
              </a:solidFill>
              <a:latin typeface="Times New Roman"/>
              <a:ea typeface="Times New Roman"/>
              <a:cs typeface="Times New Roman"/>
              <a:sym typeface="Times New Roman"/>
            </a:endParaRPr>
          </a:p>
        </p:txBody>
      </p:sp>
      <p:sp>
        <p:nvSpPr>
          <p:cNvPr id="183" name="Google Shape;183;p26"/>
          <p:cNvSpPr txBox="1"/>
          <p:nvPr>
            <p:ph idx="12" type="sldNum"/>
          </p:nvPr>
        </p:nvSpPr>
        <p:spPr>
          <a:xfrm>
            <a:off x="152400" y="6260825"/>
            <a:ext cx="6057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184" name="Google Shape;184;p26"/>
          <p:cNvSpPr txBox="1"/>
          <p:nvPr/>
        </p:nvSpPr>
        <p:spPr>
          <a:xfrm>
            <a:off x="7598250" y="2688263"/>
            <a:ext cx="43143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500">
                <a:solidFill>
                  <a:srgbClr val="00008B"/>
                </a:solidFill>
                <a:latin typeface="Times New Roman"/>
                <a:ea typeface="Times New Roman"/>
                <a:cs typeface="Times New Roman"/>
                <a:sym typeface="Times New Roman"/>
              </a:rPr>
              <a:t>A demonstration on how unique features enhance text-to-video generation and text-guided video editing.</a:t>
            </a:r>
            <a:endParaRPr sz="2500">
              <a:solidFill>
                <a:srgbClr val="00008B"/>
              </a:solidFill>
              <a:latin typeface="Times New Roman"/>
              <a:ea typeface="Times New Roman"/>
              <a:cs typeface="Times New Roman"/>
              <a:sym typeface="Times New Roman"/>
            </a:endParaRPr>
          </a:p>
        </p:txBody>
      </p:sp>
      <p:pic>
        <p:nvPicPr>
          <p:cNvPr id="185" name="Google Shape;185;p26"/>
          <p:cNvPicPr preferRelativeResize="0"/>
          <p:nvPr/>
        </p:nvPicPr>
        <p:blipFill>
          <a:blip r:embed="rId3">
            <a:alphaModFix/>
          </a:blip>
          <a:stretch>
            <a:fillRect/>
          </a:stretch>
        </p:blipFill>
        <p:spPr>
          <a:xfrm>
            <a:off x="279450" y="991800"/>
            <a:ext cx="7230272" cy="5116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Key ML Libraries Powering Model</a:t>
            </a:r>
            <a:endParaRPr b="1" sz="4000">
              <a:solidFill>
                <a:srgbClr val="FFFFFF"/>
              </a:solidFill>
              <a:latin typeface="Times New Roman"/>
              <a:ea typeface="Times New Roman"/>
              <a:cs typeface="Times New Roman"/>
              <a:sym typeface="Times New Roman"/>
            </a:endParaRPr>
          </a:p>
        </p:txBody>
      </p:sp>
      <p:sp>
        <p:nvSpPr>
          <p:cNvPr id="191" name="Google Shape;191;p27"/>
          <p:cNvSpPr txBox="1"/>
          <p:nvPr>
            <p:ph idx="12" type="sldNum"/>
          </p:nvPr>
        </p:nvSpPr>
        <p:spPr>
          <a:xfrm>
            <a:off x="152400" y="6260825"/>
            <a:ext cx="6057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192" name="Google Shape;192;p27"/>
          <p:cNvSpPr txBox="1"/>
          <p:nvPr/>
        </p:nvSpPr>
        <p:spPr>
          <a:xfrm>
            <a:off x="279450" y="1002025"/>
            <a:ext cx="11633100" cy="5002800"/>
          </a:xfrm>
          <a:prstGeom prst="rect">
            <a:avLst/>
          </a:prstGeom>
          <a:noFill/>
          <a:ln>
            <a:noFill/>
          </a:ln>
        </p:spPr>
        <p:txBody>
          <a:bodyPr anchorCtr="0" anchor="ctr" bIns="91425" lIns="91425" spcFirstLastPara="1" rIns="91425" wrap="square" tIns="91425">
            <a:noAutofit/>
          </a:bodyPr>
          <a:lstStyle/>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PyTorch: </a:t>
            </a:r>
            <a:r>
              <a:rPr lang="en-US" sz="2400">
                <a:solidFill>
                  <a:srgbClr val="00008B"/>
                </a:solidFill>
                <a:latin typeface="Times New Roman"/>
                <a:ea typeface="Times New Roman"/>
                <a:cs typeface="Times New Roman"/>
                <a:sym typeface="Times New Roman"/>
              </a:rPr>
              <a:t>For building and training the neural network. Chosen for its flexibility and ease of use in designing custom models.</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Gradio: </a:t>
            </a:r>
            <a:r>
              <a:rPr lang="en-US" sz="2400">
                <a:solidFill>
                  <a:srgbClr val="00008B"/>
                </a:solidFill>
                <a:latin typeface="Times New Roman"/>
                <a:ea typeface="Times New Roman"/>
                <a:cs typeface="Times New Roman"/>
                <a:sym typeface="Times New Roman"/>
              </a:rPr>
              <a:t>Utilized to create the web interface. It simplifies the process of building interactive interfaces for our model.</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OpenCV: </a:t>
            </a:r>
            <a:r>
              <a:rPr lang="en-US" sz="2400">
                <a:solidFill>
                  <a:srgbClr val="00008B"/>
                </a:solidFill>
                <a:latin typeface="Times New Roman"/>
                <a:ea typeface="Times New Roman"/>
                <a:cs typeface="Times New Roman"/>
                <a:sym typeface="Times New Roman"/>
              </a:rPr>
              <a:t>Employed for image and video processing tasks. Offers robust tools for handling visual data.</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Numpy: </a:t>
            </a:r>
            <a:r>
              <a:rPr lang="en-US" sz="2400">
                <a:solidFill>
                  <a:srgbClr val="00008B"/>
                </a:solidFill>
                <a:latin typeface="Times New Roman"/>
                <a:ea typeface="Times New Roman"/>
                <a:cs typeface="Times New Roman"/>
                <a:sym typeface="Times New Roman"/>
              </a:rPr>
              <a:t>Integral for numerical computations. Aids in efficient handling of large datasets and mathematical operations.</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Diffusers: </a:t>
            </a:r>
            <a:r>
              <a:rPr lang="en-US" sz="2400">
                <a:solidFill>
                  <a:srgbClr val="00008B"/>
                </a:solidFill>
                <a:latin typeface="Times New Roman"/>
                <a:ea typeface="Times New Roman"/>
                <a:cs typeface="Times New Roman"/>
                <a:sym typeface="Times New Roman"/>
              </a:rPr>
              <a:t>Specifically used for implementing and managing diffusion models, which are central to our text-to-video conversion process.</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Imageio: </a:t>
            </a:r>
            <a:r>
              <a:rPr lang="en-US" sz="2400">
                <a:solidFill>
                  <a:srgbClr val="00008B"/>
                </a:solidFill>
                <a:latin typeface="Times New Roman"/>
                <a:ea typeface="Times New Roman"/>
                <a:cs typeface="Times New Roman"/>
                <a:sym typeface="Times New Roman"/>
              </a:rPr>
              <a:t>For reading and writing a wide range of image and video formats, crucial in the generation of output videos.</a:t>
            </a:r>
            <a:endParaRPr sz="2400">
              <a:solidFill>
                <a:srgbClr val="00008B"/>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User Interface: Bridging Users and AI</a:t>
            </a:r>
            <a:endParaRPr b="1" sz="4000">
              <a:solidFill>
                <a:srgbClr val="FFFFFF"/>
              </a:solidFill>
              <a:latin typeface="Times New Roman"/>
              <a:ea typeface="Times New Roman"/>
              <a:cs typeface="Times New Roman"/>
              <a:sym typeface="Times New Roman"/>
            </a:endParaRPr>
          </a:p>
        </p:txBody>
      </p:sp>
      <p:sp>
        <p:nvSpPr>
          <p:cNvPr id="198" name="Google Shape;198;p28"/>
          <p:cNvSpPr txBox="1"/>
          <p:nvPr>
            <p:ph idx="12" type="sldNum"/>
          </p:nvPr>
        </p:nvSpPr>
        <p:spPr>
          <a:xfrm>
            <a:off x="152400" y="6260825"/>
            <a:ext cx="5715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pic>
        <p:nvPicPr>
          <p:cNvPr id="199" name="Google Shape;199;p28"/>
          <p:cNvPicPr preferRelativeResize="0"/>
          <p:nvPr/>
        </p:nvPicPr>
        <p:blipFill>
          <a:blip r:embed="rId3">
            <a:alphaModFix/>
          </a:blip>
          <a:stretch>
            <a:fillRect/>
          </a:stretch>
        </p:blipFill>
        <p:spPr>
          <a:xfrm>
            <a:off x="1552200" y="948538"/>
            <a:ext cx="9087601" cy="4960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Beyond the Lab: Real-World Applications</a:t>
            </a:r>
            <a:endParaRPr b="1" sz="4000">
              <a:solidFill>
                <a:srgbClr val="FFFFFF"/>
              </a:solidFill>
              <a:latin typeface="Times New Roman"/>
              <a:ea typeface="Times New Roman"/>
              <a:cs typeface="Times New Roman"/>
              <a:sym typeface="Times New Roman"/>
            </a:endParaRPr>
          </a:p>
        </p:txBody>
      </p:sp>
      <p:sp>
        <p:nvSpPr>
          <p:cNvPr id="205" name="Google Shape;205;p29"/>
          <p:cNvSpPr txBox="1"/>
          <p:nvPr>
            <p:ph idx="12" type="sldNum"/>
          </p:nvPr>
        </p:nvSpPr>
        <p:spPr>
          <a:xfrm>
            <a:off x="152400" y="6260825"/>
            <a:ext cx="4914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206" name="Google Shape;206;p29"/>
          <p:cNvSpPr txBox="1"/>
          <p:nvPr/>
        </p:nvSpPr>
        <p:spPr>
          <a:xfrm>
            <a:off x="279425" y="977975"/>
            <a:ext cx="6488100" cy="5153700"/>
          </a:xfrm>
          <a:prstGeom prst="rect">
            <a:avLst/>
          </a:prstGeom>
          <a:noFill/>
          <a:ln>
            <a:noFill/>
          </a:ln>
        </p:spPr>
        <p:txBody>
          <a:bodyPr anchorCtr="0" anchor="ctr" bIns="91425" lIns="91425" spcFirstLastPara="1" rIns="91425" wrap="square" tIns="91425">
            <a:noAutofit/>
          </a:bodyPr>
          <a:lstStyle/>
          <a:p>
            <a:pPr indent="-387350" lvl="0" marL="457200" rtl="0" algn="just">
              <a:lnSpc>
                <a:spcPct val="115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Content Creation: </a:t>
            </a:r>
            <a:r>
              <a:rPr lang="en-US" sz="2500">
                <a:solidFill>
                  <a:srgbClr val="00008B"/>
                </a:solidFill>
                <a:latin typeface="Times New Roman"/>
                <a:ea typeface="Times New Roman"/>
                <a:cs typeface="Times New Roman"/>
                <a:sym typeface="Times New Roman"/>
              </a:rPr>
              <a:t>Revolutionizing digital storytelling and media production.</a:t>
            </a:r>
            <a:endParaRPr sz="2500">
              <a:solidFill>
                <a:srgbClr val="00008B"/>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500">
              <a:solidFill>
                <a:srgbClr val="00008B"/>
              </a:solidFill>
              <a:latin typeface="Times New Roman"/>
              <a:ea typeface="Times New Roman"/>
              <a:cs typeface="Times New Roman"/>
              <a:sym typeface="Times New Roman"/>
            </a:endParaRPr>
          </a:p>
          <a:p>
            <a:pPr indent="-387350" lvl="0" marL="457200" rtl="0" algn="just">
              <a:lnSpc>
                <a:spcPct val="115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Educational Tools: </a:t>
            </a:r>
            <a:r>
              <a:rPr lang="en-US" sz="2500">
                <a:solidFill>
                  <a:srgbClr val="00008B"/>
                </a:solidFill>
                <a:latin typeface="Times New Roman"/>
                <a:ea typeface="Times New Roman"/>
                <a:cs typeface="Times New Roman"/>
                <a:sym typeface="Times New Roman"/>
              </a:rPr>
              <a:t>Enhancing learning experiences with visual aids.</a:t>
            </a:r>
            <a:endParaRPr sz="2500">
              <a:solidFill>
                <a:srgbClr val="00008B"/>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500">
              <a:solidFill>
                <a:srgbClr val="00008B"/>
              </a:solidFill>
              <a:latin typeface="Times New Roman"/>
              <a:ea typeface="Times New Roman"/>
              <a:cs typeface="Times New Roman"/>
              <a:sym typeface="Times New Roman"/>
            </a:endParaRPr>
          </a:p>
          <a:p>
            <a:pPr indent="-387350" lvl="0" marL="457200" rtl="0" algn="just">
              <a:lnSpc>
                <a:spcPct val="115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Industry Implications:</a:t>
            </a:r>
            <a:r>
              <a:rPr lang="en-US" sz="2500">
                <a:solidFill>
                  <a:srgbClr val="00008B"/>
                </a:solidFill>
                <a:latin typeface="Times New Roman"/>
                <a:ea typeface="Times New Roman"/>
                <a:cs typeface="Times New Roman"/>
                <a:sym typeface="Times New Roman"/>
              </a:rPr>
              <a:t> Potential impact across various sectors including marketing, education, and entertainment.</a:t>
            </a:r>
            <a:endParaRPr sz="2500">
              <a:solidFill>
                <a:srgbClr val="00008B"/>
              </a:solidFill>
              <a:latin typeface="Times New Roman"/>
              <a:ea typeface="Times New Roman"/>
              <a:cs typeface="Times New Roman"/>
              <a:sym typeface="Times New Roman"/>
            </a:endParaRPr>
          </a:p>
        </p:txBody>
      </p:sp>
      <p:pic>
        <p:nvPicPr>
          <p:cNvPr id="207" name="Google Shape;207;p29"/>
          <p:cNvPicPr preferRelativeResize="0"/>
          <p:nvPr/>
        </p:nvPicPr>
        <p:blipFill>
          <a:blip r:embed="rId3">
            <a:alphaModFix/>
          </a:blip>
          <a:stretch>
            <a:fillRect/>
          </a:stretch>
        </p:blipFill>
        <p:spPr>
          <a:xfrm>
            <a:off x="6913375" y="977975"/>
            <a:ext cx="4999176" cy="4999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12" type="sldNum"/>
          </p:nvPr>
        </p:nvSpPr>
        <p:spPr>
          <a:xfrm>
            <a:off x="152400" y="6260825"/>
            <a:ext cx="5373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213" name="Google Shape;213;p30"/>
          <p:cNvSpPr txBox="1"/>
          <p:nvPr/>
        </p:nvSpPr>
        <p:spPr>
          <a:xfrm>
            <a:off x="1977150" y="2955800"/>
            <a:ext cx="8237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solidFill>
                  <a:srgbClr val="00008B"/>
                </a:solidFill>
                <a:latin typeface="Times New Roman"/>
                <a:ea typeface="Times New Roman"/>
                <a:cs typeface="Times New Roman"/>
                <a:sym typeface="Times New Roman"/>
              </a:rPr>
              <a:t>REFERENCES</a:t>
            </a:r>
            <a:endParaRPr b="1" sz="5000">
              <a:solidFill>
                <a:srgbClr val="00008B"/>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References</a:t>
            </a:r>
            <a:endParaRPr b="1" sz="4000">
              <a:solidFill>
                <a:srgbClr val="FFFFFF"/>
              </a:solidFill>
              <a:latin typeface="Times New Roman"/>
              <a:ea typeface="Times New Roman"/>
              <a:cs typeface="Times New Roman"/>
              <a:sym typeface="Times New Roman"/>
            </a:endParaRPr>
          </a:p>
        </p:txBody>
      </p:sp>
      <p:graphicFrame>
        <p:nvGraphicFramePr>
          <p:cNvPr id="219" name="Google Shape;219;p31"/>
          <p:cNvGraphicFramePr/>
          <p:nvPr/>
        </p:nvGraphicFramePr>
        <p:xfrm>
          <a:off x="279450" y="882950"/>
          <a:ext cx="3000000" cy="3000000"/>
        </p:xfrm>
        <a:graphic>
          <a:graphicData uri="http://schemas.openxmlformats.org/drawingml/2006/table">
            <a:tbl>
              <a:tblPr>
                <a:noFill/>
                <a:tableStyleId>{18F237B1-D772-4DDB-B9F2-D121A68F0019}</a:tableStyleId>
              </a:tblPr>
              <a:tblGrid>
                <a:gridCol w="635625"/>
                <a:gridCol w="10970925"/>
              </a:tblGrid>
              <a:tr h="802975">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[1]</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1500"/>
                        </a:spcBef>
                        <a:spcAft>
                          <a:spcPts val="1500"/>
                        </a:spcAft>
                        <a:buNone/>
                      </a:pPr>
                      <a:r>
                        <a:rPr lang="en-US" sz="2000">
                          <a:solidFill>
                            <a:srgbClr val="00008B"/>
                          </a:solidFill>
                          <a:latin typeface="Times New Roman"/>
                          <a:ea typeface="Times New Roman"/>
                          <a:cs typeface="Times New Roman"/>
                          <a:sym typeface="Times New Roman"/>
                        </a:rPr>
                        <a:t>L. Khachatryan et al., “Text2Video-Zero: Text-to-Image Diffusion Models are Zero-Shot Video Generators,” arXiv.org, Mar. 23, 2023, https://arxiv.org/abs/2303.13439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r h="241150">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[2]</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rgbClr val="00008B"/>
                          </a:solidFill>
                          <a:latin typeface="Times New Roman"/>
                          <a:ea typeface="Times New Roman"/>
                          <a:cs typeface="Times New Roman"/>
                          <a:sym typeface="Times New Roman"/>
                        </a:rPr>
                        <a:t>C. Wu et al., “N\"UWA: Visual Synthesis Pre-training for Neural visUal World creAtion,” arXiv:2111.12417 [cs], Nov. 2021, https://arxiv.org/abs/2111.12417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r h="622475">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rgbClr val="00008B"/>
                          </a:solidFill>
                          <a:latin typeface="Times New Roman"/>
                          <a:ea typeface="Times New Roman"/>
                          <a:cs typeface="Times New Roman"/>
                          <a:sym typeface="Times New Roman"/>
                        </a:rPr>
                        <a:t>R. Villegas et al., “Phenaki: Variable Length Video Generation From Open Domain Textual Description,” arXiv.org, Oct. 05, 2022, https://arxiv.org/abs/2210.02399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r h="997250">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[4]</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rgbClr val="00008B"/>
                          </a:solidFill>
                          <a:latin typeface="Times New Roman"/>
                          <a:ea typeface="Times New Roman"/>
                          <a:cs typeface="Times New Roman"/>
                          <a:sym typeface="Times New Roman"/>
                        </a:rPr>
                        <a:t>W. Hong, M. Ding, W. Zheng, X. Liu, and J. Tang, “CogVideo: Large-scale Pretraining for Text-to-Video Generation via Transformers,” May 2022, https://doi.org/10.48550/arxiv.2205.15868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r h="671400">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[5]</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rgbClr val="00008B"/>
                          </a:solidFill>
                          <a:latin typeface="Times New Roman"/>
                          <a:ea typeface="Times New Roman"/>
                          <a:cs typeface="Times New Roman"/>
                          <a:sym typeface="Times New Roman"/>
                        </a:rPr>
                        <a:t>J. Ho, T. Salimans, A. Gritsenko, W. Chan, M. Norouzi, and D. J. Fleet, “Video Diffusion Models,” arXiv (Cornell University), Apr. 2022, https://doi.org/10.48550/arxiv.2204.03458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r h="1111275">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[6]</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rgbClr val="00008B"/>
                          </a:solidFill>
                          <a:latin typeface="Times New Roman"/>
                          <a:ea typeface="Times New Roman"/>
                          <a:cs typeface="Times New Roman"/>
                          <a:sym typeface="Times New Roman"/>
                        </a:rPr>
                        <a:t>J. Ho et al., “Imagen Video: High Definition Video Generation with Diffusion Models,” Oct. 2022, https://doi.org/10.48550/arxiv.2210.02303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bl>
          </a:graphicData>
        </a:graphic>
      </p:graphicFrame>
      <p:sp>
        <p:nvSpPr>
          <p:cNvPr id="220" name="Google Shape;220;p31"/>
          <p:cNvSpPr txBox="1"/>
          <p:nvPr>
            <p:ph idx="12" type="sldNum"/>
          </p:nvPr>
        </p:nvSpPr>
        <p:spPr>
          <a:xfrm>
            <a:off x="152400" y="6260825"/>
            <a:ext cx="5754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idx="12" type="sldNum"/>
          </p:nvPr>
        </p:nvSpPr>
        <p:spPr>
          <a:xfrm>
            <a:off x="152400" y="6260825"/>
            <a:ext cx="3339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graphicFrame>
        <p:nvGraphicFramePr>
          <p:cNvPr id="94" name="Google Shape;94;p14"/>
          <p:cNvGraphicFramePr/>
          <p:nvPr/>
        </p:nvGraphicFramePr>
        <p:xfrm>
          <a:off x="952500" y="228325"/>
          <a:ext cx="3000000" cy="3000000"/>
        </p:xfrm>
        <a:graphic>
          <a:graphicData uri="http://schemas.openxmlformats.org/drawingml/2006/table">
            <a:tbl>
              <a:tblPr>
                <a:noFill/>
                <a:tableStyleId>{18F237B1-D772-4DDB-B9F2-D121A68F0019}</a:tableStyleId>
              </a:tblPr>
              <a:tblGrid>
                <a:gridCol w="5143500"/>
                <a:gridCol w="5143500"/>
              </a:tblGrid>
              <a:tr h="1171775">
                <a:tc rowSpan="5">
                  <a:txBody>
                    <a:bodyPr/>
                    <a:lstStyle/>
                    <a:p>
                      <a:pPr indent="0" lvl="0" marL="0" rtl="0" algn="ctr">
                        <a:spcBef>
                          <a:spcPts val="0"/>
                        </a:spcBef>
                        <a:spcAft>
                          <a:spcPts val="0"/>
                        </a:spcAft>
                        <a:buNone/>
                      </a:pPr>
                      <a:r>
                        <a:rPr b="1" lang="en-US" sz="5000">
                          <a:solidFill>
                            <a:srgbClr val="00008B"/>
                          </a:solidFill>
                          <a:latin typeface="Times New Roman"/>
                          <a:ea typeface="Times New Roman"/>
                          <a:cs typeface="Times New Roman"/>
                          <a:sym typeface="Times New Roman"/>
                        </a:rPr>
                        <a:t>AGENDA</a:t>
                      </a:r>
                      <a:endParaRPr b="1" sz="5000">
                        <a:solidFill>
                          <a:srgbClr val="00008B"/>
                        </a:solidFill>
                        <a:latin typeface="Times New Roman"/>
                        <a:ea typeface="Times New Roman"/>
                        <a:cs typeface="Times New Roman"/>
                        <a:sym typeface="Times New Roma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500">
                          <a:solidFill>
                            <a:schemeClr val="lt1"/>
                          </a:solidFill>
                          <a:latin typeface="Times New Roman"/>
                          <a:ea typeface="Times New Roman"/>
                          <a:cs typeface="Times New Roman"/>
                          <a:sym typeface="Times New Roman"/>
                        </a:rPr>
                        <a:t>Introduction</a:t>
                      </a:r>
                      <a:endParaRPr b="1" sz="4500">
                        <a:solidFill>
                          <a:schemeClr val="lt1"/>
                        </a:solidFill>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BCE1D"/>
                    </a:solidFill>
                  </a:tcPr>
                </a:tc>
              </a:tr>
              <a:tr h="1126825">
                <a:tc vMerge="1"/>
                <a:tc>
                  <a:txBody>
                    <a:bodyPr/>
                    <a:lstStyle/>
                    <a:p>
                      <a:pPr indent="0" lvl="0" marL="0" rtl="0" algn="ctr">
                        <a:spcBef>
                          <a:spcPts val="0"/>
                        </a:spcBef>
                        <a:spcAft>
                          <a:spcPts val="0"/>
                        </a:spcAft>
                        <a:buNone/>
                      </a:pPr>
                      <a:r>
                        <a:rPr b="1" lang="en-US" sz="4500">
                          <a:solidFill>
                            <a:schemeClr val="lt1"/>
                          </a:solidFill>
                          <a:latin typeface="Times New Roman"/>
                          <a:ea typeface="Times New Roman"/>
                          <a:cs typeface="Times New Roman"/>
                          <a:sym typeface="Times New Roman"/>
                        </a:rPr>
                        <a:t>Problem Statement</a:t>
                      </a:r>
                      <a:endParaRPr b="1" sz="4500">
                        <a:solidFill>
                          <a:schemeClr val="lt1"/>
                        </a:solidFill>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BCE1D"/>
                    </a:solidFill>
                  </a:tcPr>
                </a:tc>
              </a:tr>
              <a:tr h="1126825">
                <a:tc vMerge="1"/>
                <a:tc>
                  <a:txBody>
                    <a:bodyPr/>
                    <a:lstStyle/>
                    <a:p>
                      <a:pPr indent="0" lvl="0" marL="0" rtl="0" algn="ctr">
                        <a:spcBef>
                          <a:spcPts val="0"/>
                        </a:spcBef>
                        <a:spcAft>
                          <a:spcPts val="0"/>
                        </a:spcAft>
                        <a:buNone/>
                      </a:pPr>
                      <a:r>
                        <a:rPr b="1" lang="en-US" sz="4500">
                          <a:solidFill>
                            <a:schemeClr val="lt1"/>
                          </a:solidFill>
                          <a:latin typeface="Times New Roman"/>
                          <a:ea typeface="Times New Roman"/>
                          <a:cs typeface="Times New Roman"/>
                          <a:sym typeface="Times New Roman"/>
                        </a:rPr>
                        <a:t>Dataset Overview</a:t>
                      </a:r>
                      <a:endParaRPr b="1" sz="4500">
                        <a:solidFill>
                          <a:schemeClr val="lt1"/>
                        </a:solidFill>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BCE1D"/>
                    </a:solidFill>
                  </a:tcPr>
                </a:tc>
              </a:tr>
              <a:tr h="1126825">
                <a:tc vMerge="1"/>
                <a:tc>
                  <a:txBody>
                    <a:bodyPr/>
                    <a:lstStyle/>
                    <a:p>
                      <a:pPr indent="0" lvl="0" marL="0" rtl="0" algn="ctr">
                        <a:spcBef>
                          <a:spcPts val="0"/>
                        </a:spcBef>
                        <a:spcAft>
                          <a:spcPts val="0"/>
                        </a:spcAft>
                        <a:buNone/>
                      </a:pPr>
                      <a:r>
                        <a:rPr b="1" lang="en-US" sz="4500">
                          <a:solidFill>
                            <a:schemeClr val="lt1"/>
                          </a:solidFill>
                          <a:latin typeface="Times New Roman"/>
                          <a:ea typeface="Times New Roman"/>
                          <a:cs typeface="Times New Roman"/>
                          <a:sym typeface="Times New Roman"/>
                        </a:rPr>
                        <a:t>Model Description</a:t>
                      </a:r>
                      <a:endParaRPr b="1" sz="4500">
                        <a:solidFill>
                          <a:schemeClr val="lt1"/>
                        </a:solidFill>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BCE1D"/>
                    </a:solidFill>
                  </a:tcPr>
                </a:tc>
              </a:tr>
              <a:tr h="1126825">
                <a:tc vMerge="1"/>
                <a:tc>
                  <a:txBody>
                    <a:bodyPr/>
                    <a:lstStyle/>
                    <a:p>
                      <a:pPr indent="0" lvl="0" marL="0" rtl="0" algn="ctr">
                        <a:spcBef>
                          <a:spcPts val="0"/>
                        </a:spcBef>
                        <a:spcAft>
                          <a:spcPts val="0"/>
                        </a:spcAft>
                        <a:buNone/>
                      </a:pPr>
                      <a:r>
                        <a:rPr b="1" lang="en-US" sz="4500">
                          <a:solidFill>
                            <a:schemeClr val="lt1"/>
                          </a:solidFill>
                          <a:latin typeface="Times New Roman"/>
                          <a:ea typeface="Times New Roman"/>
                          <a:cs typeface="Times New Roman"/>
                          <a:sym typeface="Times New Roman"/>
                        </a:rPr>
                        <a:t>References</a:t>
                      </a:r>
                      <a:endParaRPr b="1" sz="4500">
                        <a:solidFill>
                          <a:schemeClr val="lt1"/>
                        </a:solidFill>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BCE1D"/>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References</a:t>
            </a:r>
            <a:endParaRPr b="1" sz="4000">
              <a:solidFill>
                <a:srgbClr val="FFFFFF"/>
              </a:solidFill>
              <a:latin typeface="Times New Roman"/>
              <a:ea typeface="Times New Roman"/>
              <a:cs typeface="Times New Roman"/>
              <a:sym typeface="Times New Roman"/>
            </a:endParaRPr>
          </a:p>
        </p:txBody>
      </p:sp>
      <p:graphicFrame>
        <p:nvGraphicFramePr>
          <p:cNvPr id="226" name="Google Shape;226;p32"/>
          <p:cNvGraphicFramePr/>
          <p:nvPr/>
        </p:nvGraphicFramePr>
        <p:xfrm>
          <a:off x="279450" y="853550"/>
          <a:ext cx="3000000" cy="3000000"/>
        </p:xfrm>
        <a:graphic>
          <a:graphicData uri="http://schemas.openxmlformats.org/drawingml/2006/table">
            <a:tbl>
              <a:tblPr>
                <a:noFill/>
                <a:tableStyleId>{18F237B1-D772-4DDB-B9F2-D121A68F0019}</a:tableStyleId>
              </a:tblPr>
              <a:tblGrid>
                <a:gridCol w="706125"/>
                <a:gridCol w="10926975"/>
              </a:tblGrid>
              <a:tr h="418275">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[7]</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1200"/>
                        </a:spcBef>
                        <a:spcAft>
                          <a:spcPts val="1200"/>
                        </a:spcAft>
                        <a:buClr>
                          <a:schemeClr val="dk1"/>
                        </a:buClr>
                        <a:buSzPts val="1100"/>
                        <a:buFont typeface="Arial"/>
                        <a:buNone/>
                      </a:pPr>
                      <a:r>
                        <a:rPr lang="en-US" sz="2000">
                          <a:solidFill>
                            <a:srgbClr val="00008B"/>
                          </a:solidFill>
                          <a:latin typeface="Times New Roman"/>
                          <a:ea typeface="Times New Roman"/>
                          <a:cs typeface="Times New Roman"/>
                          <a:sym typeface="Times New Roman"/>
                        </a:rPr>
                        <a:t>U. Singer et al., “Make-A-Video: Text-to-Video Generation without Text-Video Data,” Sep. 2022, https://doi.org/10.48550/arxiv.2209.14792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r h="758800">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[8]</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2000">
                          <a:solidFill>
                            <a:srgbClr val="00008B"/>
                          </a:solidFill>
                          <a:latin typeface="Times New Roman"/>
                          <a:ea typeface="Times New Roman"/>
                          <a:cs typeface="Times New Roman"/>
                          <a:sym typeface="Times New Roman"/>
                        </a:rPr>
                        <a:t>P. Esser, J. Chiu, P. Atighehchian, J. Granskog, and A. Germanidis, “Structure and Content-Guided Video Synthesis with Diffusion Models,” Feb. 2023, https://doi.org/10.48550/arxiv.2302.03011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r h="708800">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[9]</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rgbClr val="00008B"/>
                          </a:solidFill>
                          <a:latin typeface="Times New Roman"/>
                          <a:ea typeface="Times New Roman"/>
                          <a:cs typeface="Times New Roman"/>
                          <a:sym typeface="Times New Roman"/>
                        </a:rPr>
                        <a:t>J. Z. Wu et al., “Tune-A-Video: One-Shot Tuning of Image Diffusion Models for Text-to-Video Generation,” arXiv (Cornell University), Dec. 2022, https://doi.org/10.48550/arxiv.2212.11565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r h="741175">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[10]</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2000">
                          <a:solidFill>
                            <a:srgbClr val="00008B"/>
                          </a:solidFill>
                          <a:latin typeface="Times New Roman"/>
                          <a:ea typeface="Times New Roman"/>
                          <a:cs typeface="Times New Roman"/>
                          <a:sym typeface="Times New Roman"/>
                        </a:rPr>
                        <a:t>V. Subramanian, Deep Learning with PyTorch. Packt Publishing Ltd, 2018, https://t.ly/Izg92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r h="697350">
                <a:tc>
                  <a:txBody>
                    <a:bodyPr/>
                    <a:lstStyle/>
                    <a:p>
                      <a:pPr indent="0" lvl="0" marL="0" rtl="0" algn="l">
                        <a:lnSpc>
                          <a:spcPct val="100000"/>
                        </a:lnSpc>
                        <a:spcBef>
                          <a:spcPts val="0"/>
                        </a:spcBef>
                        <a:spcAft>
                          <a:spcPts val="0"/>
                        </a:spcAft>
                        <a:buNone/>
                      </a:pPr>
                      <a:r>
                        <a:rPr lang="en-US" sz="2000">
                          <a:solidFill>
                            <a:srgbClr val="00008B"/>
                          </a:solidFill>
                          <a:latin typeface="Times New Roman"/>
                          <a:ea typeface="Times New Roman"/>
                          <a:cs typeface="Times New Roman"/>
                          <a:sym typeface="Times New Roman"/>
                        </a:rPr>
                        <a:t>[11]</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1500"/>
                        </a:spcBef>
                        <a:spcAft>
                          <a:spcPts val="1500"/>
                        </a:spcAft>
                        <a:buNone/>
                      </a:pPr>
                      <a:r>
                        <a:rPr lang="en-US" sz="2000">
                          <a:solidFill>
                            <a:srgbClr val="00008B"/>
                          </a:solidFill>
                          <a:latin typeface="Times New Roman"/>
                          <a:ea typeface="Times New Roman"/>
                          <a:cs typeface="Times New Roman"/>
                          <a:sym typeface="Times New Roman"/>
                        </a:rPr>
                        <a:t>Vivian Genaro Motti, D. Raggett, Sascha Van Cauwelaert, and J. Vanderdonckt, “Simplifying the development of cross-platform web user interfaces by collaborative model-based design,” Sep. 2013, https://doi.org/10.1145/2507065.2507067 </a:t>
                      </a:r>
                      <a:r>
                        <a:rPr lang="en-US" sz="2000">
                          <a:solidFill>
                            <a:srgbClr val="00008B"/>
                          </a:solidFill>
                          <a:latin typeface="Times New Roman"/>
                          <a:ea typeface="Times New Roman"/>
                          <a:cs typeface="Times New Roman"/>
                          <a:sym typeface="Times New Roman"/>
                        </a:rPr>
                        <a:t>[Accessed: Nov. 19, 2023].</a:t>
                      </a:r>
                      <a:endParaRPr sz="2000">
                        <a:solidFill>
                          <a:srgbClr val="00008B"/>
                        </a:solidFill>
                        <a:latin typeface="Times New Roman"/>
                        <a:ea typeface="Times New Roman"/>
                        <a:cs typeface="Times New Roman"/>
                        <a:sym typeface="Times New Roman"/>
                      </a:endParaRPr>
                    </a:p>
                  </a:txBody>
                  <a:tcPr marT="91425" marB="91425" marR="91425" marL="91425">
                    <a:lnL cap="flat" cmpd="sng" w="9525">
                      <a:solidFill>
                        <a:srgbClr val="00008B">
                          <a:alpha val="0"/>
                        </a:srgbClr>
                      </a:solidFill>
                      <a:prstDash val="solid"/>
                      <a:round/>
                      <a:headEnd len="sm" w="sm" type="none"/>
                      <a:tailEnd len="sm" w="sm" type="none"/>
                    </a:lnL>
                    <a:lnR cap="flat" cmpd="sng" w="9525">
                      <a:solidFill>
                        <a:srgbClr val="00008B">
                          <a:alpha val="0"/>
                        </a:srgbClr>
                      </a:solidFill>
                      <a:prstDash val="solid"/>
                      <a:round/>
                      <a:headEnd len="sm" w="sm" type="none"/>
                      <a:tailEnd len="sm" w="sm" type="none"/>
                    </a:lnR>
                    <a:lnT cap="flat" cmpd="sng" w="9525">
                      <a:solidFill>
                        <a:srgbClr val="00008B">
                          <a:alpha val="0"/>
                        </a:srgbClr>
                      </a:solidFill>
                      <a:prstDash val="solid"/>
                      <a:round/>
                      <a:headEnd len="sm" w="sm" type="none"/>
                      <a:tailEnd len="sm" w="sm" type="none"/>
                    </a:lnT>
                    <a:lnB cap="flat" cmpd="sng" w="9525">
                      <a:solidFill>
                        <a:srgbClr val="00008B">
                          <a:alpha val="0"/>
                        </a:srgbClr>
                      </a:solidFill>
                      <a:prstDash val="solid"/>
                      <a:round/>
                      <a:headEnd len="sm" w="sm" type="none"/>
                      <a:tailEnd len="sm" w="sm" type="none"/>
                    </a:lnB>
                  </a:tcPr>
                </a:tc>
              </a:tr>
            </a:tbl>
          </a:graphicData>
        </a:graphic>
      </p:graphicFrame>
      <p:sp>
        <p:nvSpPr>
          <p:cNvPr id="227" name="Google Shape;227;p32"/>
          <p:cNvSpPr txBox="1"/>
          <p:nvPr>
            <p:ph idx="12" type="sldNum"/>
          </p:nvPr>
        </p:nvSpPr>
        <p:spPr>
          <a:xfrm>
            <a:off x="152400" y="6260825"/>
            <a:ext cx="5754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nvSpPr>
        <p:spPr>
          <a:xfrm>
            <a:off x="4294050" y="2557100"/>
            <a:ext cx="3603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solidFill>
                  <a:srgbClr val="00008B"/>
                </a:solidFill>
                <a:latin typeface="Times New Roman"/>
                <a:ea typeface="Times New Roman"/>
                <a:cs typeface="Times New Roman"/>
                <a:sym typeface="Times New Roman"/>
              </a:rPr>
              <a:t>Thank You</a:t>
            </a:r>
            <a:endParaRPr b="1" sz="5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1977150" y="2955800"/>
            <a:ext cx="8237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solidFill>
                  <a:srgbClr val="00008B"/>
                </a:solidFill>
                <a:latin typeface="Times New Roman"/>
                <a:ea typeface="Times New Roman"/>
                <a:cs typeface="Times New Roman"/>
                <a:sym typeface="Times New Roman"/>
              </a:rPr>
              <a:t>INTRODUCTION</a:t>
            </a:r>
            <a:endParaRPr b="1" sz="5000">
              <a:solidFill>
                <a:srgbClr val="00008B"/>
              </a:solidFill>
              <a:latin typeface="Times New Roman"/>
              <a:ea typeface="Times New Roman"/>
              <a:cs typeface="Times New Roman"/>
              <a:sym typeface="Times New Roman"/>
            </a:endParaRPr>
          </a:p>
        </p:txBody>
      </p:sp>
      <p:sp>
        <p:nvSpPr>
          <p:cNvPr id="101" name="Google Shape;101;p15"/>
          <p:cNvSpPr txBox="1"/>
          <p:nvPr>
            <p:ph idx="12" type="sldNum"/>
          </p:nvPr>
        </p:nvSpPr>
        <p:spPr>
          <a:xfrm>
            <a:off x="152400" y="6260825"/>
            <a:ext cx="3339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Bridging Text and Video with AI</a:t>
            </a:r>
            <a:endParaRPr b="1" sz="4000">
              <a:solidFill>
                <a:srgbClr val="FFFFFF"/>
              </a:solidFill>
              <a:latin typeface="Times New Roman"/>
              <a:ea typeface="Times New Roman"/>
              <a:cs typeface="Times New Roman"/>
              <a:sym typeface="Times New Roman"/>
            </a:endParaRPr>
          </a:p>
        </p:txBody>
      </p:sp>
      <p:sp>
        <p:nvSpPr>
          <p:cNvPr id="107" name="Google Shape;107;p16"/>
          <p:cNvSpPr txBox="1"/>
          <p:nvPr>
            <p:ph idx="12" type="sldNum"/>
          </p:nvPr>
        </p:nvSpPr>
        <p:spPr>
          <a:xfrm>
            <a:off x="152400" y="6260825"/>
            <a:ext cx="3339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108" name="Google Shape;108;p16"/>
          <p:cNvSpPr txBox="1"/>
          <p:nvPr/>
        </p:nvSpPr>
        <p:spPr>
          <a:xfrm>
            <a:off x="279450" y="933450"/>
            <a:ext cx="6561900" cy="5233500"/>
          </a:xfrm>
          <a:prstGeom prst="rect">
            <a:avLst/>
          </a:prstGeom>
          <a:noFill/>
          <a:ln>
            <a:noFill/>
          </a:ln>
        </p:spPr>
        <p:txBody>
          <a:bodyPr anchorCtr="0" anchor="ctr" bIns="91425" lIns="91425" spcFirstLastPara="1" rIns="91425" wrap="square" tIns="91425">
            <a:noAutofit/>
          </a:bodyPr>
          <a:lstStyle/>
          <a:p>
            <a:pPr indent="-387350" lvl="0" marL="457200" rtl="0" algn="just">
              <a:lnSpc>
                <a:spcPct val="115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Innovative AI Research: </a:t>
            </a:r>
            <a:r>
              <a:rPr lang="en-US" sz="2500">
                <a:solidFill>
                  <a:srgbClr val="00008B"/>
                </a:solidFill>
                <a:latin typeface="Times New Roman"/>
                <a:ea typeface="Times New Roman"/>
                <a:cs typeface="Times New Roman"/>
                <a:sym typeface="Times New Roman"/>
              </a:rPr>
              <a:t>"</a:t>
            </a:r>
            <a:r>
              <a:rPr lang="en-US" sz="2500">
                <a:solidFill>
                  <a:srgbClr val="00008B"/>
                </a:solidFill>
                <a:latin typeface="Times New Roman"/>
                <a:ea typeface="Times New Roman"/>
                <a:cs typeface="Times New Roman"/>
                <a:sym typeface="Times New Roman"/>
              </a:rPr>
              <a:t>Text-to-Image Diffusion Models</a:t>
            </a:r>
            <a:r>
              <a:rPr lang="en-US" sz="2500">
                <a:solidFill>
                  <a:srgbClr val="00008B"/>
                </a:solidFill>
                <a:latin typeface="Times New Roman"/>
                <a:ea typeface="Times New Roman"/>
                <a:cs typeface="Times New Roman"/>
                <a:sym typeface="Times New Roman"/>
              </a:rPr>
              <a:t>" research by Picsart AI Research Lab.</a:t>
            </a:r>
            <a:endParaRPr sz="2500">
              <a:solidFill>
                <a:srgbClr val="00008B"/>
              </a:solidFill>
              <a:latin typeface="Times New Roman"/>
              <a:ea typeface="Times New Roman"/>
              <a:cs typeface="Times New Roman"/>
              <a:sym typeface="Times New Roman"/>
            </a:endParaRPr>
          </a:p>
          <a:p>
            <a:pPr indent="-387350" lvl="0" marL="457200" rtl="0" algn="just">
              <a:lnSpc>
                <a:spcPct val="115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Textual to Visual Transformation: </a:t>
            </a:r>
            <a:r>
              <a:rPr lang="en-US" sz="2500">
                <a:solidFill>
                  <a:srgbClr val="00008B"/>
                </a:solidFill>
                <a:latin typeface="Times New Roman"/>
                <a:ea typeface="Times New Roman"/>
                <a:cs typeface="Times New Roman"/>
                <a:sym typeface="Times New Roman"/>
              </a:rPr>
              <a:t>Converting text descriptions into dynamic videos.</a:t>
            </a:r>
            <a:endParaRPr sz="2500">
              <a:solidFill>
                <a:srgbClr val="00008B"/>
              </a:solidFill>
              <a:latin typeface="Times New Roman"/>
              <a:ea typeface="Times New Roman"/>
              <a:cs typeface="Times New Roman"/>
              <a:sym typeface="Times New Roman"/>
            </a:endParaRPr>
          </a:p>
          <a:p>
            <a:pPr indent="-387350" lvl="0" marL="457200" rtl="0" algn="just">
              <a:lnSpc>
                <a:spcPct val="115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Interdisciplinary Fusion:</a:t>
            </a:r>
            <a:r>
              <a:rPr lang="en-US" sz="2500">
                <a:solidFill>
                  <a:srgbClr val="00008B"/>
                </a:solidFill>
                <a:latin typeface="Times New Roman"/>
                <a:ea typeface="Times New Roman"/>
                <a:cs typeface="Times New Roman"/>
                <a:sym typeface="Times New Roman"/>
              </a:rPr>
              <a:t> Merging natural language processing and computer vision.</a:t>
            </a:r>
            <a:endParaRPr sz="2500">
              <a:solidFill>
                <a:srgbClr val="00008B"/>
              </a:solidFill>
              <a:latin typeface="Times New Roman"/>
              <a:ea typeface="Times New Roman"/>
              <a:cs typeface="Times New Roman"/>
              <a:sym typeface="Times New Roman"/>
            </a:endParaRPr>
          </a:p>
          <a:p>
            <a:pPr indent="-387350" lvl="0" marL="457200" rtl="0" algn="just">
              <a:lnSpc>
                <a:spcPct val="115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Meeting Modern Demand: </a:t>
            </a:r>
            <a:r>
              <a:rPr lang="en-US" sz="2500">
                <a:solidFill>
                  <a:srgbClr val="00008B"/>
                </a:solidFill>
                <a:latin typeface="Times New Roman"/>
                <a:ea typeface="Times New Roman"/>
                <a:cs typeface="Times New Roman"/>
                <a:sym typeface="Times New Roman"/>
              </a:rPr>
              <a:t>Addressing the growing need for dynamic visual content.</a:t>
            </a:r>
            <a:endParaRPr sz="2500">
              <a:solidFill>
                <a:srgbClr val="00008B"/>
              </a:solidFill>
              <a:latin typeface="Times New Roman"/>
              <a:ea typeface="Times New Roman"/>
              <a:cs typeface="Times New Roman"/>
              <a:sym typeface="Times New Roman"/>
            </a:endParaRPr>
          </a:p>
          <a:p>
            <a:pPr indent="-387350" lvl="0" marL="457200" rtl="0" algn="just">
              <a:lnSpc>
                <a:spcPct val="115000"/>
              </a:lnSpc>
              <a:spcBef>
                <a:spcPts val="0"/>
              </a:spcBef>
              <a:spcAft>
                <a:spcPts val="0"/>
              </a:spcAft>
              <a:buClr>
                <a:srgbClr val="00008B"/>
              </a:buClr>
              <a:buSzPts val="2500"/>
              <a:buFont typeface="Times New Roman"/>
              <a:buChar char="●"/>
            </a:pPr>
            <a:r>
              <a:rPr b="1" lang="en-US" sz="2500">
                <a:solidFill>
                  <a:srgbClr val="00008B"/>
                </a:solidFill>
                <a:latin typeface="Times New Roman"/>
                <a:ea typeface="Times New Roman"/>
                <a:cs typeface="Times New Roman"/>
                <a:sym typeface="Times New Roman"/>
              </a:rPr>
              <a:t>Visual Language Interpretation:</a:t>
            </a:r>
            <a:r>
              <a:rPr lang="en-US" sz="2500">
                <a:solidFill>
                  <a:srgbClr val="00008B"/>
                </a:solidFill>
                <a:latin typeface="Times New Roman"/>
                <a:ea typeface="Times New Roman"/>
                <a:cs typeface="Times New Roman"/>
                <a:sym typeface="Times New Roman"/>
              </a:rPr>
              <a:t> Enabling machines to render human language visually.</a:t>
            </a:r>
            <a:endParaRPr sz="2500">
              <a:solidFill>
                <a:srgbClr val="00008B"/>
              </a:solidFill>
              <a:latin typeface="Times New Roman"/>
              <a:ea typeface="Times New Roman"/>
              <a:cs typeface="Times New Roman"/>
              <a:sym typeface="Times New Roman"/>
            </a:endParaRPr>
          </a:p>
        </p:txBody>
      </p:sp>
      <p:pic>
        <p:nvPicPr>
          <p:cNvPr id="109" name="Google Shape;109;p16"/>
          <p:cNvPicPr preferRelativeResize="0"/>
          <p:nvPr/>
        </p:nvPicPr>
        <p:blipFill>
          <a:blip r:embed="rId3">
            <a:alphaModFix/>
          </a:blip>
          <a:stretch>
            <a:fillRect/>
          </a:stretch>
        </p:blipFill>
        <p:spPr>
          <a:xfrm>
            <a:off x="7096500" y="1020975"/>
            <a:ext cx="4816049" cy="4816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nvSpPr>
        <p:spPr>
          <a:xfrm>
            <a:off x="1977150" y="2955800"/>
            <a:ext cx="8237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solidFill>
                  <a:srgbClr val="00008B"/>
                </a:solidFill>
                <a:latin typeface="Times New Roman"/>
                <a:ea typeface="Times New Roman"/>
                <a:cs typeface="Times New Roman"/>
                <a:sym typeface="Times New Roman"/>
              </a:rPr>
              <a:t>PROBLEM STATEMENT</a:t>
            </a:r>
            <a:endParaRPr b="1" sz="5000">
              <a:solidFill>
                <a:srgbClr val="00008B"/>
              </a:solidFill>
              <a:latin typeface="Times New Roman"/>
              <a:ea typeface="Times New Roman"/>
              <a:cs typeface="Times New Roman"/>
              <a:sym typeface="Times New Roman"/>
            </a:endParaRPr>
          </a:p>
        </p:txBody>
      </p:sp>
      <p:sp>
        <p:nvSpPr>
          <p:cNvPr id="116" name="Google Shape;116;p17"/>
          <p:cNvSpPr txBox="1"/>
          <p:nvPr>
            <p:ph idx="12" type="sldNum"/>
          </p:nvPr>
        </p:nvSpPr>
        <p:spPr>
          <a:xfrm>
            <a:off x="152400" y="6260825"/>
            <a:ext cx="3339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Revolutionizing Visual Storytelling</a:t>
            </a:r>
            <a:endParaRPr b="1" sz="4000">
              <a:solidFill>
                <a:srgbClr val="FFFFFF"/>
              </a:solidFill>
              <a:latin typeface="Times New Roman"/>
              <a:ea typeface="Times New Roman"/>
              <a:cs typeface="Times New Roman"/>
              <a:sym typeface="Times New Roman"/>
            </a:endParaRPr>
          </a:p>
        </p:txBody>
      </p:sp>
      <p:sp>
        <p:nvSpPr>
          <p:cNvPr id="122" name="Google Shape;122;p18"/>
          <p:cNvSpPr txBox="1"/>
          <p:nvPr>
            <p:ph idx="12" type="sldNum"/>
          </p:nvPr>
        </p:nvSpPr>
        <p:spPr>
          <a:xfrm>
            <a:off x="152400" y="6260825"/>
            <a:ext cx="3339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123" name="Google Shape;123;p18"/>
          <p:cNvSpPr txBox="1"/>
          <p:nvPr/>
        </p:nvSpPr>
        <p:spPr>
          <a:xfrm>
            <a:off x="279450" y="871350"/>
            <a:ext cx="11633100" cy="5389500"/>
          </a:xfrm>
          <a:prstGeom prst="rect">
            <a:avLst/>
          </a:prstGeom>
          <a:noFill/>
          <a:ln>
            <a:noFill/>
          </a:ln>
        </p:spPr>
        <p:txBody>
          <a:bodyPr anchorCtr="0" anchor="ctr" bIns="91425" lIns="91425" spcFirstLastPara="1" rIns="91425" wrap="square" tIns="91425">
            <a:noAutofit/>
          </a:bodyPr>
          <a:lstStyle/>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Innovative Concept: </a:t>
            </a:r>
            <a:r>
              <a:rPr lang="en-US" sz="2400">
                <a:solidFill>
                  <a:srgbClr val="00008B"/>
                </a:solidFill>
                <a:latin typeface="Times New Roman"/>
                <a:ea typeface="Times New Roman"/>
                <a:cs typeface="Times New Roman"/>
                <a:sym typeface="Times New Roman"/>
              </a:rPr>
              <a:t>Create and edit videos easily using just text, no need for expensive tools.</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Approach:</a:t>
            </a:r>
            <a:endParaRPr b="1" sz="2400">
              <a:solidFill>
                <a:srgbClr val="00008B"/>
              </a:solidFill>
              <a:latin typeface="Times New Roman"/>
              <a:ea typeface="Times New Roman"/>
              <a:cs typeface="Times New Roman"/>
              <a:sym typeface="Times New Roman"/>
            </a:endParaRPr>
          </a:p>
          <a:p>
            <a:pPr indent="-381000" lvl="1" marL="914400" rtl="0" algn="just">
              <a:lnSpc>
                <a:spcPct val="115000"/>
              </a:lnSpc>
              <a:spcBef>
                <a:spcPts val="0"/>
              </a:spcBef>
              <a:spcAft>
                <a:spcPts val="0"/>
              </a:spcAft>
              <a:buClr>
                <a:srgbClr val="00008B"/>
              </a:buClr>
              <a:buSzPts val="2400"/>
              <a:buFont typeface="Times New Roman"/>
              <a:buChar char="○"/>
            </a:pPr>
            <a:r>
              <a:rPr lang="en-US" sz="2400">
                <a:solidFill>
                  <a:srgbClr val="00008B"/>
                </a:solidFill>
                <a:latin typeface="Times New Roman"/>
                <a:ea typeface="Times New Roman"/>
                <a:cs typeface="Times New Roman"/>
                <a:sym typeface="Times New Roman"/>
              </a:rPr>
              <a:t>Utilizes a pre-trained model adept at converting text into images.</a:t>
            </a:r>
            <a:endParaRPr sz="2400">
              <a:solidFill>
                <a:srgbClr val="00008B"/>
              </a:solidFill>
              <a:latin typeface="Times New Roman"/>
              <a:ea typeface="Times New Roman"/>
              <a:cs typeface="Times New Roman"/>
              <a:sym typeface="Times New Roman"/>
            </a:endParaRPr>
          </a:p>
          <a:p>
            <a:pPr indent="-381000" lvl="1" marL="914400" rtl="0" algn="just">
              <a:lnSpc>
                <a:spcPct val="115000"/>
              </a:lnSpc>
              <a:spcBef>
                <a:spcPts val="0"/>
              </a:spcBef>
              <a:spcAft>
                <a:spcPts val="0"/>
              </a:spcAft>
              <a:buClr>
                <a:srgbClr val="00008B"/>
              </a:buClr>
              <a:buSzPts val="2400"/>
              <a:buFont typeface="Times New Roman"/>
              <a:buChar char="○"/>
            </a:pPr>
            <a:r>
              <a:rPr lang="en-US" sz="2400">
                <a:solidFill>
                  <a:srgbClr val="00008B"/>
                </a:solidFill>
                <a:latin typeface="Times New Roman"/>
                <a:ea typeface="Times New Roman"/>
                <a:cs typeface="Times New Roman"/>
                <a:sym typeface="Times New Roman"/>
              </a:rPr>
              <a:t>No complex learning or fine-tuning required for the model.</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Enhancing Video Dynamics:</a:t>
            </a:r>
            <a:endParaRPr b="1" sz="2400">
              <a:solidFill>
                <a:srgbClr val="00008B"/>
              </a:solidFill>
              <a:latin typeface="Times New Roman"/>
              <a:ea typeface="Times New Roman"/>
              <a:cs typeface="Times New Roman"/>
              <a:sym typeface="Times New Roman"/>
            </a:endParaRPr>
          </a:p>
          <a:p>
            <a:pPr indent="-381000" lvl="1" marL="914400" rtl="0" algn="just">
              <a:lnSpc>
                <a:spcPct val="115000"/>
              </a:lnSpc>
              <a:spcBef>
                <a:spcPts val="0"/>
              </a:spcBef>
              <a:spcAft>
                <a:spcPts val="0"/>
              </a:spcAft>
              <a:buClr>
                <a:srgbClr val="00008B"/>
              </a:buClr>
              <a:buSzPts val="2400"/>
              <a:buFont typeface="Times New Roman"/>
              <a:buChar char="○"/>
            </a:pPr>
            <a:r>
              <a:rPr lang="en-US" sz="2400">
                <a:solidFill>
                  <a:srgbClr val="00008B"/>
                </a:solidFill>
                <a:latin typeface="Times New Roman"/>
                <a:ea typeface="Times New Roman"/>
                <a:cs typeface="Times New Roman"/>
                <a:sym typeface="Times New Roman"/>
              </a:rPr>
              <a:t>Adds motion for natural, smooth video flow.</a:t>
            </a:r>
            <a:endParaRPr sz="2400">
              <a:solidFill>
                <a:srgbClr val="00008B"/>
              </a:solidFill>
              <a:latin typeface="Times New Roman"/>
              <a:ea typeface="Times New Roman"/>
              <a:cs typeface="Times New Roman"/>
              <a:sym typeface="Times New Roman"/>
            </a:endParaRPr>
          </a:p>
          <a:p>
            <a:pPr indent="-381000" lvl="1" marL="914400" rtl="0" algn="just">
              <a:lnSpc>
                <a:spcPct val="115000"/>
              </a:lnSpc>
              <a:spcBef>
                <a:spcPts val="0"/>
              </a:spcBef>
              <a:spcAft>
                <a:spcPts val="0"/>
              </a:spcAft>
              <a:buClr>
                <a:srgbClr val="00008B"/>
              </a:buClr>
              <a:buSzPts val="2400"/>
              <a:buFont typeface="Times New Roman"/>
              <a:buChar char="○"/>
            </a:pPr>
            <a:r>
              <a:rPr lang="en-US" sz="2400">
                <a:solidFill>
                  <a:srgbClr val="00008B"/>
                </a:solidFill>
                <a:latin typeface="Times New Roman"/>
                <a:ea typeface="Times New Roman"/>
                <a:cs typeface="Times New Roman"/>
                <a:sym typeface="Times New Roman"/>
              </a:rPr>
              <a:t>Ensures consistency across frames with 'cross-frame attention'.</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Broad Applications: </a:t>
            </a:r>
            <a:r>
              <a:rPr lang="en-US" sz="2400">
                <a:solidFill>
                  <a:srgbClr val="00008B"/>
                </a:solidFill>
                <a:latin typeface="Times New Roman"/>
                <a:ea typeface="Times New Roman"/>
                <a:cs typeface="Times New Roman"/>
                <a:sym typeface="Times New Roman"/>
              </a:rPr>
              <a:t>Not limited to video creation; extends to customized video generation and editing via text instructions.</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User-Friendly Technology: </a:t>
            </a:r>
            <a:r>
              <a:rPr lang="en-US" sz="2400">
                <a:solidFill>
                  <a:srgbClr val="00008B"/>
                </a:solidFill>
                <a:latin typeface="Times New Roman"/>
                <a:ea typeface="Times New Roman"/>
                <a:cs typeface="Times New Roman"/>
                <a:sym typeface="Times New Roman"/>
              </a:rPr>
              <a:t>Simplifies video production, turning text descriptions into vivid videos.</a:t>
            </a:r>
            <a:endParaRPr sz="2400">
              <a:solidFill>
                <a:srgbClr val="00008B"/>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nvSpPr>
        <p:spPr>
          <a:xfrm>
            <a:off x="242075" y="14110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The Impact of Text2Video-Zero</a:t>
            </a:r>
            <a:endParaRPr b="1" sz="4000">
              <a:solidFill>
                <a:srgbClr val="FFFFFF"/>
              </a:solidFill>
              <a:latin typeface="Times New Roman"/>
              <a:ea typeface="Times New Roman"/>
              <a:cs typeface="Times New Roman"/>
              <a:sym typeface="Times New Roman"/>
            </a:endParaRPr>
          </a:p>
        </p:txBody>
      </p:sp>
      <p:sp>
        <p:nvSpPr>
          <p:cNvPr id="129" name="Google Shape;129;p19"/>
          <p:cNvSpPr txBox="1"/>
          <p:nvPr>
            <p:ph idx="12" type="sldNum"/>
          </p:nvPr>
        </p:nvSpPr>
        <p:spPr>
          <a:xfrm>
            <a:off x="115025" y="6251475"/>
            <a:ext cx="3339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130" name="Google Shape;130;p19"/>
          <p:cNvSpPr txBox="1"/>
          <p:nvPr/>
        </p:nvSpPr>
        <p:spPr>
          <a:xfrm>
            <a:off x="242075" y="946950"/>
            <a:ext cx="6497700" cy="5209200"/>
          </a:xfrm>
          <a:prstGeom prst="rect">
            <a:avLst/>
          </a:prstGeom>
          <a:noFill/>
          <a:ln>
            <a:noFill/>
          </a:ln>
        </p:spPr>
        <p:txBody>
          <a:bodyPr anchorCtr="0" anchor="ctr" bIns="91425" lIns="91425" spcFirstLastPara="1" rIns="91425" wrap="square" tIns="91425">
            <a:noAutofit/>
          </a:bodyPr>
          <a:lstStyle/>
          <a:p>
            <a:pPr indent="-381000" lvl="0" marL="457200" rtl="0" algn="just">
              <a:lnSpc>
                <a:spcPct val="150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Blending Words and Vision: </a:t>
            </a:r>
            <a:r>
              <a:rPr lang="en-US" sz="2400">
                <a:solidFill>
                  <a:srgbClr val="00008B"/>
                </a:solidFill>
                <a:latin typeface="Times New Roman"/>
                <a:ea typeface="Times New Roman"/>
                <a:cs typeface="Times New Roman"/>
                <a:sym typeface="Times New Roman"/>
              </a:rPr>
              <a:t>Transforming textual cues into coherent visual stories.</a:t>
            </a:r>
            <a:endParaRPr sz="2400">
              <a:solidFill>
                <a:srgbClr val="00008B"/>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Revolutionizing Content Creation:</a:t>
            </a:r>
            <a:r>
              <a:rPr lang="en-US" sz="2400">
                <a:solidFill>
                  <a:srgbClr val="00008B"/>
                </a:solidFill>
                <a:latin typeface="Times New Roman"/>
                <a:ea typeface="Times New Roman"/>
                <a:cs typeface="Times New Roman"/>
                <a:sym typeface="Times New Roman"/>
              </a:rPr>
              <a:t> Streamlining the process with customized visual outputs.</a:t>
            </a:r>
            <a:endParaRPr sz="2400">
              <a:solidFill>
                <a:srgbClr val="00008B"/>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Enhancing Visual Learning:</a:t>
            </a:r>
            <a:r>
              <a:rPr lang="en-US" sz="2400">
                <a:solidFill>
                  <a:srgbClr val="00008B"/>
                </a:solidFill>
                <a:latin typeface="Times New Roman"/>
                <a:ea typeface="Times New Roman"/>
                <a:cs typeface="Times New Roman"/>
                <a:sym typeface="Times New Roman"/>
              </a:rPr>
              <a:t> Rendering abstract educational concepts tangible.</a:t>
            </a:r>
            <a:endParaRPr sz="2400">
              <a:solidFill>
                <a:srgbClr val="00008B"/>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rgbClr val="00008B"/>
              </a:buClr>
              <a:buSzPts val="2400"/>
              <a:buFont typeface="Times New Roman"/>
              <a:buChar char="●"/>
            </a:pPr>
            <a:r>
              <a:rPr b="1" lang="en-US" sz="2400">
                <a:solidFill>
                  <a:srgbClr val="00008B"/>
                </a:solidFill>
                <a:latin typeface="Times New Roman"/>
                <a:ea typeface="Times New Roman"/>
                <a:cs typeface="Times New Roman"/>
                <a:sym typeface="Times New Roman"/>
              </a:rPr>
              <a:t>Focusing on Accessibility: </a:t>
            </a:r>
            <a:r>
              <a:rPr lang="en-US" sz="2400">
                <a:solidFill>
                  <a:srgbClr val="00008B"/>
                </a:solidFill>
                <a:latin typeface="Times New Roman"/>
                <a:ea typeface="Times New Roman"/>
                <a:cs typeface="Times New Roman"/>
                <a:sym typeface="Times New Roman"/>
              </a:rPr>
              <a:t>Making technology user-friendly for diverse audiences.</a:t>
            </a:r>
            <a:endParaRPr sz="2400">
              <a:solidFill>
                <a:srgbClr val="00008B"/>
              </a:solidFill>
              <a:latin typeface="Times New Roman"/>
              <a:ea typeface="Times New Roman"/>
              <a:cs typeface="Times New Roman"/>
              <a:sym typeface="Times New Roman"/>
            </a:endParaRPr>
          </a:p>
        </p:txBody>
      </p:sp>
      <p:pic>
        <p:nvPicPr>
          <p:cNvPr id="131" name="Google Shape;131;p19"/>
          <p:cNvPicPr preferRelativeResize="0"/>
          <p:nvPr/>
        </p:nvPicPr>
        <p:blipFill>
          <a:blip r:embed="rId3">
            <a:alphaModFix/>
          </a:blip>
          <a:stretch>
            <a:fillRect/>
          </a:stretch>
        </p:blipFill>
        <p:spPr>
          <a:xfrm>
            <a:off x="6933875" y="1093575"/>
            <a:ext cx="4915950" cy="491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idx="12" type="sldNum"/>
          </p:nvPr>
        </p:nvSpPr>
        <p:spPr>
          <a:xfrm>
            <a:off x="8610600" y="6356351"/>
            <a:ext cx="27432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8" name="Google Shape;138;p20"/>
          <p:cNvSpPr txBox="1"/>
          <p:nvPr/>
        </p:nvSpPr>
        <p:spPr>
          <a:xfrm>
            <a:off x="1977150" y="2955800"/>
            <a:ext cx="8237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solidFill>
                  <a:srgbClr val="00008B"/>
                </a:solidFill>
                <a:latin typeface="Times New Roman"/>
                <a:ea typeface="Times New Roman"/>
                <a:cs typeface="Times New Roman"/>
                <a:sym typeface="Times New Roman"/>
              </a:rPr>
              <a:t>DATASET OVERVIEW</a:t>
            </a:r>
            <a:endParaRPr b="1" sz="5000">
              <a:solidFill>
                <a:srgbClr val="00008B"/>
              </a:solidFill>
              <a:latin typeface="Times New Roman"/>
              <a:ea typeface="Times New Roman"/>
              <a:cs typeface="Times New Roman"/>
              <a:sym typeface="Times New Roman"/>
            </a:endParaRPr>
          </a:p>
        </p:txBody>
      </p:sp>
      <p:sp>
        <p:nvSpPr>
          <p:cNvPr id="139" name="Google Shape;139;p20"/>
          <p:cNvSpPr txBox="1"/>
          <p:nvPr>
            <p:ph idx="12" type="sldNum"/>
          </p:nvPr>
        </p:nvSpPr>
        <p:spPr>
          <a:xfrm>
            <a:off x="152400" y="6260825"/>
            <a:ext cx="3339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nvSpPr>
        <p:spPr>
          <a:xfrm>
            <a:off x="279450" y="150450"/>
            <a:ext cx="11633100" cy="720900"/>
          </a:xfrm>
          <a:prstGeom prst="rect">
            <a:avLst/>
          </a:prstGeom>
          <a:solidFill>
            <a:srgbClr val="FECD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Times New Roman"/>
                <a:ea typeface="Times New Roman"/>
                <a:cs typeface="Times New Roman"/>
                <a:sym typeface="Times New Roman"/>
              </a:rPr>
              <a:t>Building Blocks: Datasets in Focus</a:t>
            </a:r>
            <a:endParaRPr b="1" sz="4000">
              <a:solidFill>
                <a:srgbClr val="FFFFFF"/>
              </a:solidFill>
              <a:latin typeface="Times New Roman"/>
              <a:ea typeface="Times New Roman"/>
              <a:cs typeface="Times New Roman"/>
              <a:sym typeface="Times New Roman"/>
            </a:endParaRPr>
          </a:p>
        </p:txBody>
      </p:sp>
      <p:sp>
        <p:nvSpPr>
          <p:cNvPr id="145" name="Google Shape;145;p21"/>
          <p:cNvSpPr txBox="1"/>
          <p:nvPr>
            <p:ph idx="12" type="sldNum"/>
          </p:nvPr>
        </p:nvSpPr>
        <p:spPr>
          <a:xfrm>
            <a:off x="152400" y="6260825"/>
            <a:ext cx="4974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b="1" lang="en-US" sz="2200">
                <a:solidFill>
                  <a:srgbClr val="00008B"/>
                </a:solidFill>
                <a:latin typeface="Times New Roman"/>
                <a:ea typeface="Times New Roman"/>
                <a:cs typeface="Times New Roman"/>
                <a:sym typeface="Times New Roman"/>
              </a:rPr>
              <a:t>‹#›</a:t>
            </a:fld>
            <a:endParaRPr b="1" sz="2200">
              <a:solidFill>
                <a:srgbClr val="00008B"/>
              </a:solidFill>
              <a:latin typeface="Times New Roman"/>
              <a:ea typeface="Times New Roman"/>
              <a:cs typeface="Times New Roman"/>
              <a:sym typeface="Times New Roman"/>
            </a:endParaRPr>
          </a:p>
        </p:txBody>
      </p:sp>
      <p:sp>
        <p:nvSpPr>
          <p:cNvPr id="146" name="Google Shape;146;p21"/>
          <p:cNvSpPr txBox="1"/>
          <p:nvPr/>
        </p:nvSpPr>
        <p:spPr>
          <a:xfrm>
            <a:off x="279450" y="1019700"/>
            <a:ext cx="7583400" cy="5000100"/>
          </a:xfrm>
          <a:prstGeom prst="rect">
            <a:avLst/>
          </a:prstGeom>
          <a:noFill/>
          <a:ln>
            <a:noFill/>
          </a:ln>
        </p:spPr>
        <p:txBody>
          <a:bodyPr anchorCtr="0" anchor="ctr" bIns="91425" lIns="91425" spcFirstLastPara="1" rIns="91425" wrap="square" tIns="91425">
            <a:noAutofit/>
          </a:bodyPr>
          <a:lstStyle/>
          <a:p>
            <a:pPr indent="-381000" lvl="0" marL="457200" rtl="0" algn="just">
              <a:lnSpc>
                <a:spcPct val="115000"/>
              </a:lnSpc>
              <a:spcBef>
                <a:spcPts val="0"/>
              </a:spcBef>
              <a:spcAft>
                <a:spcPts val="0"/>
              </a:spcAft>
              <a:buClr>
                <a:srgbClr val="00008B"/>
              </a:buClr>
              <a:buSzPts val="2400"/>
              <a:buChar char="●"/>
            </a:pPr>
            <a:r>
              <a:rPr b="1" lang="en-US" sz="2400">
                <a:solidFill>
                  <a:srgbClr val="00008B"/>
                </a:solidFill>
                <a:latin typeface="Times New Roman"/>
                <a:ea typeface="Times New Roman"/>
                <a:cs typeface="Times New Roman"/>
                <a:sym typeface="Times New Roman"/>
              </a:rPr>
              <a:t>Rich Datasets for Images:</a:t>
            </a:r>
            <a:r>
              <a:rPr lang="en-US" sz="2400">
                <a:solidFill>
                  <a:srgbClr val="00008B"/>
                </a:solidFill>
                <a:latin typeface="Times New Roman"/>
                <a:ea typeface="Times New Roman"/>
                <a:cs typeface="Times New Roman"/>
                <a:sym typeface="Times New Roman"/>
              </a:rPr>
              <a:t> COCO and ImageNet for all kinds of objects and scenes.</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Char char="●"/>
            </a:pPr>
            <a:r>
              <a:rPr b="1" lang="en-US" sz="2400">
                <a:solidFill>
                  <a:srgbClr val="00008B"/>
                </a:solidFill>
                <a:latin typeface="Times New Roman"/>
                <a:ea typeface="Times New Roman"/>
                <a:cs typeface="Times New Roman"/>
                <a:sym typeface="Times New Roman"/>
              </a:rPr>
              <a:t>Video-Specific Datasets:</a:t>
            </a:r>
            <a:r>
              <a:rPr lang="en-US" sz="2400">
                <a:solidFill>
                  <a:srgbClr val="00008B"/>
                </a:solidFill>
                <a:latin typeface="Times New Roman"/>
                <a:ea typeface="Times New Roman"/>
                <a:cs typeface="Times New Roman"/>
                <a:sym typeface="Times New Roman"/>
              </a:rPr>
              <a:t> UCF101 and Kinetics to understand motion and temporal dynamics.</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Char char="●"/>
            </a:pPr>
            <a:r>
              <a:rPr b="1" lang="en-US" sz="2400">
                <a:solidFill>
                  <a:srgbClr val="00008B"/>
                </a:solidFill>
                <a:latin typeface="Times New Roman"/>
                <a:ea typeface="Times New Roman"/>
                <a:cs typeface="Times New Roman"/>
                <a:sym typeface="Times New Roman"/>
              </a:rPr>
              <a:t>Diversity in Data:</a:t>
            </a:r>
            <a:r>
              <a:rPr lang="en-US" sz="2400">
                <a:solidFill>
                  <a:srgbClr val="00008B"/>
                </a:solidFill>
                <a:latin typeface="Times New Roman"/>
                <a:ea typeface="Times New Roman"/>
                <a:cs typeface="Times New Roman"/>
                <a:sym typeface="Times New Roman"/>
              </a:rPr>
              <a:t> Ensuring the model's capability to interpret a wide array of textual prompts.</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Char char="●"/>
            </a:pPr>
            <a:r>
              <a:rPr b="1" lang="en-US" sz="2400">
                <a:solidFill>
                  <a:srgbClr val="00008B"/>
                </a:solidFill>
                <a:latin typeface="Times New Roman"/>
                <a:ea typeface="Times New Roman"/>
                <a:cs typeface="Times New Roman"/>
                <a:sym typeface="Times New Roman"/>
              </a:rPr>
              <a:t>High-Resolution Priority:</a:t>
            </a:r>
            <a:r>
              <a:rPr lang="en-US" sz="2400">
                <a:solidFill>
                  <a:srgbClr val="00008B"/>
                </a:solidFill>
                <a:latin typeface="Times New Roman"/>
                <a:ea typeface="Times New Roman"/>
                <a:cs typeface="Times New Roman"/>
                <a:sym typeface="Times New Roman"/>
              </a:rPr>
              <a:t> Selecting datasets with high-resolution images for superior video quality.</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Char char="●"/>
            </a:pPr>
            <a:r>
              <a:rPr b="1" lang="en-US" sz="2400">
                <a:solidFill>
                  <a:srgbClr val="00008B"/>
                </a:solidFill>
                <a:latin typeface="Times New Roman"/>
                <a:ea typeface="Times New Roman"/>
                <a:cs typeface="Times New Roman"/>
                <a:sym typeface="Times New Roman"/>
              </a:rPr>
              <a:t>Annotated for Accuracy: </a:t>
            </a:r>
            <a:r>
              <a:rPr lang="en-US" sz="2400">
                <a:solidFill>
                  <a:srgbClr val="00008B"/>
                </a:solidFill>
                <a:latin typeface="Times New Roman"/>
                <a:ea typeface="Times New Roman"/>
                <a:cs typeface="Times New Roman"/>
                <a:sym typeface="Times New Roman"/>
              </a:rPr>
              <a:t>Leveraging datasets with textual descriptions for effective supervised learning.</a:t>
            </a:r>
            <a:endParaRPr sz="2400">
              <a:solidFill>
                <a:srgbClr val="00008B"/>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8B"/>
              </a:buClr>
              <a:buSzPts val="2400"/>
              <a:buChar char="●"/>
            </a:pPr>
            <a:r>
              <a:rPr b="1" lang="en-US" sz="2400">
                <a:solidFill>
                  <a:srgbClr val="00008B"/>
                </a:solidFill>
                <a:latin typeface="Times New Roman"/>
                <a:ea typeface="Times New Roman"/>
                <a:cs typeface="Times New Roman"/>
                <a:sym typeface="Times New Roman"/>
              </a:rPr>
              <a:t>Temporal Elements:</a:t>
            </a:r>
            <a:r>
              <a:rPr lang="en-US" sz="2400">
                <a:solidFill>
                  <a:srgbClr val="00008B"/>
                </a:solidFill>
                <a:latin typeface="Times New Roman"/>
                <a:ea typeface="Times New Roman"/>
                <a:cs typeface="Times New Roman"/>
                <a:sym typeface="Times New Roman"/>
              </a:rPr>
              <a:t> </a:t>
            </a:r>
            <a:r>
              <a:rPr lang="en-US" sz="2400">
                <a:solidFill>
                  <a:srgbClr val="00008B"/>
                </a:solidFill>
                <a:latin typeface="Times New Roman"/>
                <a:ea typeface="Times New Roman"/>
                <a:cs typeface="Times New Roman"/>
                <a:sym typeface="Times New Roman"/>
              </a:rPr>
              <a:t>Including sequences to capture movement and change, crucial for video synthesis.</a:t>
            </a:r>
            <a:endParaRPr sz="2400">
              <a:solidFill>
                <a:srgbClr val="00008B"/>
              </a:solidFill>
              <a:latin typeface="Times New Roman"/>
              <a:ea typeface="Times New Roman"/>
              <a:cs typeface="Times New Roman"/>
              <a:sym typeface="Times New Roman"/>
            </a:endParaRPr>
          </a:p>
        </p:txBody>
      </p:sp>
      <p:pic>
        <p:nvPicPr>
          <p:cNvPr id="147" name="Google Shape;147;p21"/>
          <p:cNvPicPr preferRelativeResize="0"/>
          <p:nvPr/>
        </p:nvPicPr>
        <p:blipFill>
          <a:blip r:embed="rId3">
            <a:alphaModFix/>
          </a:blip>
          <a:stretch>
            <a:fillRect/>
          </a:stretch>
        </p:blipFill>
        <p:spPr>
          <a:xfrm>
            <a:off x="7977525" y="1552237"/>
            <a:ext cx="3935025" cy="3935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